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301" r:id="rId3"/>
    <p:sldId id="313" r:id="rId4"/>
    <p:sldId id="312" r:id="rId5"/>
    <p:sldId id="307" r:id="rId6"/>
    <p:sldId id="314" r:id="rId7"/>
    <p:sldId id="344" r:id="rId8"/>
    <p:sldId id="358" r:id="rId9"/>
    <p:sldId id="347" r:id="rId10"/>
    <p:sldId id="353" r:id="rId11"/>
    <p:sldId id="355" r:id="rId12"/>
    <p:sldId id="321" r:id="rId13"/>
    <p:sldId id="356" r:id="rId14"/>
    <p:sldId id="357" r:id="rId15"/>
    <p:sldId id="425" r:id="rId16"/>
    <p:sldId id="257" r:id="rId17"/>
    <p:sldId id="320" r:id="rId18"/>
    <p:sldId id="401" r:id="rId19"/>
    <p:sldId id="424" r:id="rId20"/>
    <p:sldId id="429" r:id="rId21"/>
    <p:sldId id="426" r:id="rId22"/>
    <p:sldId id="427" r:id="rId23"/>
    <p:sldId id="258" r:id="rId24"/>
    <p:sldId id="259" r:id="rId25"/>
    <p:sldId id="260" r:id="rId26"/>
    <p:sldId id="261" r:id="rId27"/>
    <p:sldId id="428" r:id="rId28"/>
    <p:sldId id="264" r:id="rId29"/>
    <p:sldId id="265" r:id="rId30"/>
    <p:sldId id="263" r:id="rId31"/>
    <p:sldId id="266" r:id="rId32"/>
    <p:sldId id="445" r:id="rId33"/>
    <p:sldId id="446" r:id="rId34"/>
    <p:sldId id="447" r:id="rId35"/>
    <p:sldId id="448" r:id="rId36"/>
    <p:sldId id="449" r:id="rId37"/>
    <p:sldId id="450" r:id="rId38"/>
    <p:sldId id="451" r:id="rId39"/>
    <p:sldId id="452" r:id="rId40"/>
    <p:sldId id="453" r:id="rId41"/>
    <p:sldId id="454" r:id="rId42"/>
    <p:sldId id="430" r:id="rId43"/>
    <p:sldId id="431" r:id="rId44"/>
    <p:sldId id="432"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26C5B795-A2BD-48B8-A742-762ED7CCF6EA}">
          <p14:sldIdLst>
            <p14:sldId id="256"/>
            <p14:sldId id="301"/>
            <p14:sldId id="313"/>
            <p14:sldId id="312"/>
            <p14:sldId id="307"/>
            <p14:sldId id="314"/>
            <p14:sldId id="344"/>
            <p14:sldId id="358"/>
            <p14:sldId id="347"/>
            <p14:sldId id="353"/>
            <p14:sldId id="355"/>
            <p14:sldId id="321"/>
            <p14:sldId id="356"/>
            <p14:sldId id="357"/>
            <p14:sldId id="425"/>
            <p14:sldId id="257"/>
            <p14:sldId id="320"/>
            <p14:sldId id="401"/>
            <p14:sldId id="424"/>
            <p14:sldId id="429"/>
            <p14:sldId id="426"/>
            <p14:sldId id="427"/>
            <p14:sldId id="258"/>
            <p14:sldId id="259"/>
            <p14:sldId id="260"/>
            <p14:sldId id="261"/>
            <p14:sldId id="428"/>
            <p14:sldId id="264"/>
            <p14:sldId id="265"/>
            <p14:sldId id="263"/>
            <p14:sldId id="266"/>
            <p14:sldId id="445"/>
            <p14:sldId id="446"/>
            <p14:sldId id="447"/>
            <p14:sldId id="448"/>
            <p14:sldId id="449"/>
            <p14:sldId id="450"/>
            <p14:sldId id="451"/>
            <p14:sldId id="452"/>
            <p14:sldId id="453"/>
            <p14:sldId id="454"/>
            <p14:sldId id="430"/>
            <p14:sldId id="431"/>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38" autoAdjust="0"/>
    <p:restoredTop sz="80419" autoAdjust="0"/>
  </p:normalViewPr>
  <p:slideViewPr>
    <p:cSldViewPr snapToGrid="0">
      <p:cViewPr varScale="1">
        <p:scale>
          <a:sx n="79" d="100"/>
          <a:sy n="79" d="100"/>
        </p:scale>
        <p:origin x="3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这是波形文件</a:t>
            </a:r>
          </a:p>
        </p:txBody>
      </p:sp>
      <p:sp>
        <p:nvSpPr>
          <p:cNvPr id="4" name="灯片编号占位符 3"/>
          <p:cNvSpPr>
            <a:spLocks noGrp="1"/>
          </p:cNvSpPr>
          <p:nvPr>
            <p:ph type="sldNum" sz="quarter" idx="5"/>
          </p:nvPr>
        </p:nvSpPr>
        <p:spPr/>
        <p:txBody>
          <a:bodyPr/>
          <a:lstStyle/>
          <a:p>
            <a:fld id="{A5EE90FE-9AEA-4E9E-85D9-8F55F95EB4E4}"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3166B2-7F21-430F-884B-1554BBCC93CB}"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a:t>
            </a:r>
            <a:r>
              <a:rPr lang="en-US" altLang="zh-CN"/>
              <a:t>3</a:t>
            </a:r>
            <a:r>
              <a:rPr lang="zh-CN" altLang="en-US"/>
              <a:t>种都是我们尝试解决利用</a:t>
            </a:r>
            <a:r>
              <a:rPr lang="en-US" altLang="zh-CN"/>
              <a:t>hwacha</a:t>
            </a:r>
            <a:r>
              <a:rPr lang="zh-CN" altLang="en-US"/>
              <a:t>加速代码的方法，每一种方法我们都进行了尝试，我们认为尝试成功可能性最大的为第三种方法，前两种方法的工作量都太大了，第三种相对而言有实现的可能性</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遇到的问题，编译无法正常通过，因为加速的汇编代码和封装的</a:t>
            </a:r>
            <a:r>
              <a:rPr lang="en-US" altLang="zh-CN"/>
              <a:t>C</a:t>
            </a:r>
            <a:r>
              <a:rPr lang="zh-CN" altLang="en-US"/>
              <a:t>函数依赖</a:t>
            </a:r>
            <a:r>
              <a:rPr lang="en-US" altLang="zh-CN"/>
              <a:t>util.h</a:t>
            </a:r>
            <a:r>
              <a:rPr lang="zh-CN" altLang="en-US"/>
              <a:t>和</a:t>
            </a:r>
            <a:r>
              <a:rPr lang="en-US" altLang="zh-CN"/>
              <a:t>encoding.h</a:t>
            </a:r>
            <a:r>
              <a:rPr lang="zh-CN" altLang="en-US"/>
              <a:t>这两个库，</a:t>
            </a:r>
            <a:r>
              <a:rPr lang="en-US" altLang="zh-CN"/>
              <a:t>gcc</a:t>
            </a:r>
            <a:r>
              <a:rPr lang="zh-CN" altLang="en-US"/>
              <a:t>编译器找不到这两个库的位置</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第二种解决办法，修改跑通</a:t>
            </a:r>
            <a:r>
              <a:rPr lang="en-US" altLang="zh-CN"/>
              <a:t>hwachanet</a:t>
            </a:r>
            <a:r>
              <a:rPr lang="zh-CN" altLang="en-US"/>
              <a:t>，</a:t>
            </a:r>
            <a:r>
              <a:rPr lang="en-US" altLang="zh-CN"/>
              <a:t>hwachanet</a:t>
            </a:r>
            <a:r>
              <a:rPr lang="zh-CN" altLang="en-US"/>
              <a:t>可以编译通过，但是在运行时会报错</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在</a:t>
            </a:r>
            <a:r>
              <a:rPr lang="en-US" altLang="zh-CN"/>
              <a:t>layer_forward</a:t>
            </a:r>
            <a:r>
              <a:rPr lang="zh-CN" altLang="en-US"/>
              <a:t>函数前出现的语句可以正常运行输出结果，但是在</a:t>
            </a:r>
            <a:r>
              <a:rPr lang="en-US" altLang="zh-CN"/>
              <a:t>layer_forward</a:t>
            </a:r>
            <a:r>
              <a:rPr lang="zh-CN" altLang="en-US"/>
              <a:t>函数后出现的语句会出现</a:t>
            </a:r>
            <a:r>
              <a:rPr lang="en-US" altLang="zh-CN"/>
              <a:t>illegal instruction excuted</a:t>
            </a:r>
            <a:r>
              <a:rPr lang="zh-CN" altLang="en-US"/>
              <a:t>，故可以判断出出问题的代码在该函数，经观察发现该函数调用了</a:t>
            </a:r>
            <a:r>
              <a:rPr lang="en-US" altLang="zh-CN"/>
              <a:t>hwacha</a:t>
            </a:r>
            <a:r>
              <a:rPr lang="zh-CN" altLang="en-US"/>
              <a:t>的内联汇编加速代码。</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illegal instruction</a:t>
            </a:r>
            <a:r>
              <a:rPr lang="zh-CN" altLang="en-US"/>
              <a:t>出现的问题为存在该指令集不支持的运算，因此我们决定给</a:t>
            </a:r>
            <a:r>
              <a:rPr lang="en-US" altLang="zh-CN"/>
              <a:t>spike</a:t>
            </a:r>
            <a:r>
              <a:rPr lang="zh-CN" altLang="en-US"/>
              <a:t>增加一个参数，指定特定的指令集，</a:t>
            </a:r>
            <a:r>
              <a:rPr lang="en-US" altLang="zh-CN"/>
              <a:t>spike</a:t>
            </a:r>
            <a:r>
              <a:rPr lang="zh-CN" altLang="en-US"/>
              <a:t>中默认的指令集为</a:t>
            </a:r>
            <a:r>
              <a:rPr lang="en-US" altLang="zh-CN"/>
              <a:t>rv64</a:t>
            </a:r>
            <a:r>
              <a:rPr lang="zh-CN" altLang="en-US"/>
              <a:t>，经查阅在</a:t>
            </a:r>
            <a:r>
              <a:rPr lang="en-US" altLang="zh-CN"/>
              <a:t>hwacha-net</a:t>
            </a:r>
            <a:r>
              <a:rPr lang="zh-CN" altLang="en-US"/>
              <a:t>里默认的</a:t>
            </a:r>
            <a:r>
              <a:rPr lang="en-US" altLang="zh-CN"/>
              <a:t>makefile</a:t>
            </a:r>
            <a:r>
              <a:rPr lang="zh-CN" altLang="en-US"/>
              <a:t>定义的默认指令集为</a:t>
            </a:r>
            <a:r>
              <a:rPr lang="en-US" altLang="zh-CN"/>
              <a:t>rv64g</a:t>
            </a:r>
            <a:r>
              <a:rPr lang="zh-CN" altLang="en-US"/>
              <a:t>，而在</a:t>
            </a:r>
            <a:r>
              <a:rPr lang="en-US" altLang="zh-CN"/>
              <a:t>benchmark</a:t>
            </a:r>
            <a:r>
              <a:rPr lang="zh-CN" altLang="en-US"/>
              <a:t>里默认定义的指令集为</a:t>
            </a:r>
            <a:r>
              <a:rPr lang="en-US" altLang="zh-CN"/>
              <a:t>rv64gc</a:t>
            </a:r>
            <a:r>
              <a:rPr lang="zh-CN" altLang="en-US"/>
              <a:t>，但在更改符合要求的指令集之后仍然后运行时仍然报错，因此我们认为这个问题较难解决。</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第三种方法，遇到的问题是</a:t>
            </a:r>
            <a:r>
              <a:rPr lang="en-US" altLang="zh-CN"/>
              <a:t>benchmark</a:t>
            </a:r>
            <a:r>
              <a:rPr lang="zh-CN" altLang="en-US"/>
              <a:t>里的</a:t>
            </a:r>
            <a:r>
              <a:rPr lang="en-US" altLang="zh-CN" b="1"/>
              <a:t>gcc</a:t>
            </a:r>
            <a:r>
              <a:rPr lang="zh-CN" altLang="en-US" b="1"/>
              <a:t>参数</a:t>
            </a:r>
            <a:r>
              <a:rPr lang="zh-CN" altLang="en-US"/>
              <a:t>将标准库指向了文件夹内</a:t>
            </a:r>
            <a:r>
              <a:rPr lang="zh-CN" altLang="en-US" b="1"/>
              <a:t>自定义的标准</a:t>
            </a:r>
            <a:r>
              <a:rPr lang="zh-CN" altLang="en-US"/>
              <a:t>库，而该标准库缺少许多用到的关键操作，最大的</a:t>
            </a:r>
            <a:r>
              <a:rPr lang="zh-CN" altLang="en-US" b="1"/>
              <a:t>两个问题</a:t>
            </a:r>
            <a:r>
              <a:rPr lang="zh-CN" altLang="en-US"/>
              <a:t>是缺少了操作文件的标准库和内存操作的标准库，因此必须自己使用已有的标准库来替代确实的标准库来解决标准库的报错。我们可以用</a:t>
            </a:r>
            <a:r>
              <a:rPr lang="en-US" altLang="zh-CN"/>
              <a:t>alloc</a:t>
            </a:r>
            <a:r>
              <a:rPr lang="zh-CN" altLang="en-US"/>
              <a:t>等有定义的标准库取代缺失的内存标准库，可以直接在</a:t>
            </a:r>
            <a:r>
              <a:rPr lang="en-US" altLang="zh-CN"/>
              <a:t>c</a:t>
            </a:r>
            <a:r>
              <a:rPr lang="zh-CN" altLang="en-US"/>
              <a:t>文件里写入测试数据的数组和模型文件的数据来避免使用文件操作的标准库</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olidFill>
                  <a:srgbClr val="FF0000"/>
                </a:solidFill>
                <a:sym typeface="+mn-ea"/>
              </a:rPr>
              <a:t>解决了内存操作的标准库的报错，只剩下了文件操作的标准库报错</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olidFill>
                  <a:srgbClr val="FF0000"/>
                </a:solidFill>
                <a:sym typeface="+mn-ea"/>
              </a:rPr>
              <a:t>我们利用</a:t>
            </a:r>
            <a:r>
              <a:rPr lang="en-US" altLang="zh-CN">
                <a:solidFill>
                  <a:srgbClr val="FF0000"/>
                </a:solidFill>
                <a:sym typeface="+mn-ea"/>
              </a:rPr>
              <a:t>python</a:t>
            </a:r>
            <a:r>
              <a:rPr lang="zh-CN" altLang="en-US">
                <a:solidFill>
                  <a:srgbClr val="FF0000"/>
                </a:solidFill>
                <a:sym typeface="+mn-ea"/>
              </a:rPr>
              <a:t>读取出权值文件为数组，并保存在一个文本文档中，想直接复制进入主程序中使用</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模型文件定义的</a:t>
            </a:r>
            <a:r>
              <a:rPr lang="en-US" altLang="zh-CN"/>
              <a:t>lenet</a:t>
            </a:r>
            <a:r>
              <a:rPr lang="zh-CN" altLang="en-US"/>
              <a:t>数据类型，调用起来较为复杂，目前还没有找到直接调用的方法</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之前的问题是缺少指令集，我们用</a:t>
            </a:r>
            <a:r>
              <a:rPr lang="en-US" altLang="zh-CN" dirty="0" err="1"/>
              <a:t>riscv</a:t>
            </a:r>
            <a:r>
              <a:rPr lang="zh-CN" altLang="en-US" dirty="0"/>
              <a:t>代替</a:t>
            </a:r>
            <a:r>
              <a:rPr lang="en-US" altLang="zh-CN" dirty="0" err="1"/>
              <a:t>Hwacha</a:t>
            </a:r>
            <a:r>
              <a:rPr lang="zh-CN" altLang="en-US" dirty="0"/>
              <a:t>，成功解决了缺少指令集的问题</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仿真</a:t>
            </a:r>
            <a:r>
              <a:rPr lang="en-US" altLang="zh-CN" dirty="0"/>
              <a:t>tinyyolo32</a:t>
            </a:r>
            <a:r>
              <a:rPr lang="zh-CN" altLang="en-US" dirty="0"/>
              <a:t>，</a:t>
            </a:r>
            <a:r>
              <a:rPr lang="zh-CN" altLang="en-US" dirty="0">
                <a:solidFill>
                  <a:srgbClr val="FF0000"/>
                </a:solidFill>
              </a:rPr>
              <a:t>出现了执行非法非法指令的问题</a:t>
            </a:r>
            <a:r>
              <a:rPr lang="zh-CN" altLang="en-US" dirty="0"/>
              <a:t>，联系了</a:t>
            </a:r>
            <a:r>
              <a:rPr lang="en-US" altLang="zh-CN" dirty="0" err="1"/>
              <a:t>Hwacha</a:t>
            </a:r>
            <a:r>
              <a:rPr lang="zh-CN" altLang="en-US" dirty="0"/>
              <a:t>的作者，但是没有结果</a:t>
            </a:r>
          </a:p>
        </p:txBody>
      </p:sp>
      <p:sp>
        <p:nvSpPr>
          <p:cNvPr id="4" name="灯片编号占位符 3"/>
          <p:cNvSpPr>
            <a:spLocks noGrp="1"/>
          </p:cNvSpPr>
          <p:nvPr>
            <p:ph type="sldNum" sz="quarter" idx="5"/>
          </p:nvPr>
        </p:nvSpPr>
        <p:spPr/>
        <p:txBody>
          <a:bodyPr/>
          <a:lstStyle/>
          <a:p>
            <a:fld id="{A5EE90FE-9AEA-4E9E-85D9-8F55F95EB4E4}"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生成了仿真器文件，</a:t>
            </a:r>
            <a:r>
              <a:rPr lang="en-US" altLang="zh-CN" dirty="0"/>
              <a:t>debug</a:t>
            </a:r>
            <a:r>
              <a:rPr lang="zh-CN" altLang="en-US" dirty="0"/>
              <a:t>是波形文件，可以读取</a:t>
            </a:r>
          </a:p>
        </p:txBody>
      </p:sp>
      <p:sp>
        <p:nvSpPr>
          <p:cNvPr id="4" name="灯片编号占位符 3"/>
          <p:cNvSpPr>
            <a:spLocks noGrp="1"/>
          </p:cNvSpPr>
          <p:nvPr>
            <p:ph type="sldNum" sz="quarter" idx="5"/>
          </p:nvPr>
        </p:nvSpPr>
        <p:spPr/>
        <p:txBody>
          <a:bodyPr/>
          <a:lstStyle/>
          <a:p>
            <a:fld id="{A5EE90FE-9AEA-4E9E-85D9-8F55F95EB4E4}"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p:nvPr/>
        </p:nvSpPr>
        <p:spPr>
          <a:xfrm>
            <a:off x="2382520" y="1685290"/>
            <a:ext cx="7726680" cy="578444"/>
          </a:xfrm>
          <a:prstGeom prst="roundRect">
            <a:avLst/>
          </a:prstGeom>
          <a:solidFill>
            <a:srgbClr val="002060"/>
          </a:solidFill>
        </p:spPr>
        <p:txBody>
          <a:bodyPr wrap="square" rtlCol="0">
            <a:spAutoFit/>
          </a:bodyPr>
          <a:lstStyle/>
          <a:p>
            <a:pPr lvl="0" algn="ctr" defTabSz="685800">
              <a:defRPr/>
            </a:pPr>
            <a:r>
              <a:rPr lang="zh-CN" altLang="en-US" sz="2800" b="1" dirty="0">
                <a:solidFill>
                  <a:schemeClr val="bg1"/>
                </a:solidFill>
                <a:latin typeface="+mj-ea"/>
                <a:ea typeface="+mj-ea"/>
                <a:cs typeface="+mj-ea"/>
                <a:sym typeface="+mn-ea"/>
              </a:rPr>
              <a:t>基于</a:t>
            </a:r>
            <a:r>
              <a:rPr lang="en-US" altLang="zh-CN" sz="2800" b="1" dirty="0" err="1">
                <a:solidFill>
                  <a:schemeClr val="bg1"/>
                </a:solidFill>
                <a:latin typeface="+mj-ea"/>
                <a:ea typeface="+mj-ea"/>
                <a:cs typeface="+mj-ea"/>
                <a:sym typeface="+mn-ea"/>
              </a:rPr>
              <a:t>Hwacha</a:t>
            </a:r>
            <a:r>
              <a:rPr lang="en-US" altLang="zh-CN" sz="2800" b="1" dirty="0">
                <a:solidFill>
                  <a:schemeClr val="bg1"/>
                </a:solidFill>
                <a:latin typeface="+mj-ea"/>
                <a:ea typeface="+mj-ea"/>
                <a:cs typeface="+mj-ea"/>
                <a:sym typeface="+mn-ea"/>
              </a:rPr>
              <a:t> </a:t>
            </a:r>
            <a:r>
              <a:rPr lang="zh-CN" altLang="en-US" sz="2800" b="1" dirty="0">
                <a:solidFill>
                  <a:schemeClr val="bg1"/>
                </a:solidFill>
                <a:latin typeface="+mj-ea"/>
                <a:ea typeface="+mj-ea"/>
                <a:cs typeface="+mj-ea"/>
                <a:sym typeface="+mn-ea"/>
              </a:rPr>
              <a:t>实现</a:t>
            </a:r>
            <a:r>
              <a:rPr lang="en-US" altLang="zh-CN" sz="2800" b="1" dirty="0">
                <a:solidFill>
                  <a:schemeClr val="bg1"/>
                </a:solidFill>
                <a:latin typeface="+mj-ea"/>
                <a:ea typeface="+mj-ea"/>
                <a:cs typeface="+mj-ea"/>
                <a:sym typeface="+mn-ea"/>
              </a:rPr>
              <a:t>CNN</a:t>
            </a:r>
            <a:r>
              <a:rPr lang="zh-CN" altLang="en-US" sz="2800" b="1" dirty="0">
                <a:solidFill>
                  <a:schemeClr val="bg1"/>
                </a:solidFill>
                <a:latin typeface="+mj-ea"/>
                <a:ea typeface="+mj-ea"/>
                <a:cs typeface="+mj-ea"/>
                <a:sym typeface="+mn-ea"/>
              </a:rPr>
              <a:t>网络</a:t>
            </a:r>
            <a:endParaRPr lang="en-US" altLang="zh-CN" sz="2800" b="1" dirty="0">
              <a:solidFill>
                <a:prstClr val="white"/>
              </a:solidFill>
              <a:latin typeface="微软雅黑" panose="020B0503020204020204" charset="-122"/>
              <a:ea typeface="微软雅黑" panose="020B0503020204020204" charset="-122"/>
              <a:cs typeface="+mn-ea"/>
              <a:sym typeface="+mn-lt"/>
            </a:endParaRPr>
          </a:p>
        </p:txBody>
      </p:sp>
      <p:sp>
        <p:nvSpPr>
          <p:cNvPr id="12" name="TextBox 7"/>
          <p:cNvSpPr txBox="1"/>
          <p:nvPr/>
        </p:nvSpPr>
        <p:spPr>
          <a:xfrm>
            <a:off x="6107430" y="3418840"/>
            <a:ext cx="4301490" cy="2308324"/>
          </a:xfrm>
          <a:prstGeom prst="rect">
            <a:avLst/>
          </a:prstGeom>
          <a:noFill/>
          <a:effectLst>
            <a:outerShdw blurRad="50800" dist="38100" dir="2700000" algn="tl" rotWithShape="0">
              <a:prstClr val="black">
                <a:alpha val="15000"/>
              </a:prstClr>
            </a:outerShdw>
          </a:effectLst>
        </p:spPr>
        <p:txBody>
          <a:bodyPr wrap="square" rtlCol="0">
            <a:spAutoFit/>
          </a:bodyPr>
          <a:lstStyle/>
          <a:p>
            <a:pPr lvl="0" defTabSz="685800">
              <a:defRPr/>
            </a:pPr>
            <a:r>
              <a:rPr lang="zh-CN" altLang="en-US" b="1" dirty="0">
                <a:solidFill>
                  <a:srgbClr val="002060"/>
                </a:solidFill>
                <a:latin typeface="微软雅黑" panose="020B0503020204020204" charset="-122"/>
                <a:ea typeface="微软雅黑" panose="020B0503020204020204" charset="-122"/>
              </a:rPr>
              <a:t>成员介绍</a:t>
            </a:r>
            <a:r>
              <a:rPr lang="en-US" altLang="zh-CN" b="1" dirty="0">
                <a:solidFill>
                  <a:srgbClr val="002060"/>
                </a:solidFill>
                <a:latin typeface="微软雅黑" panose="020B0503020204020204" charset="-122"/>
                <a:ea typeface="微软雅黑" panose="020B0503020204020204" charset="-122"/>
              </a:rPr>
              <a:t>:  </a:t>
            </a:r>
          </a:p>
          <a:p>
            <a:pPr lvl="0" defTabSz="685800">
              <a:defRPr/>
            </a:pPr>
            <a:r>
              <a:rPr lang="zh-CN" altLang="en-US" b="1" dirty="0">
                <a:solidFill>
                  <a:srgbClr val="002060"/>
                </a:solidFill>
                <a:latin typeface="微软雅黑" panose="020B0503020204020204" charset="-122"/>
                <a:ea typeface="微软雅黑" panose="020B0503020204020204" charset="-122"/>
              </a:rPr>
              <a:t>管子义</a:t>
            </a:r>
            <a:r>
              <a:rPr lang="en-US" altLang="zh-CN" b="1" dirty="0">
                <a:solidFill>
                  <a:srgbClr val="002060"/>
                </a:solidFill>
                <a:latin typeface="微软雅黑" panose="020B0503020204020204" charset="-122"/>
                <a:ea typeface="微软雅黑" panose="020B0503020204020204" charset="-122"/>
              </a:rPr>
              <a:t>11711517</a:t>
            </a:r>
            <a:r>
              <a:rPr lang="zh-CN" altLang="en-US" b="1" dirty="0">
                <a:solidFill>
                  <a:srgbClr val="002060"/>
                </a:solidFill>
                <a:latin typeface="微软雅黑" panose="020B0503020204020204" charset="-122"/>
                <a:ea typeface="微软雅黑" panose="020B0503020204020204" charset="-122"/>
              </a:rPr>
              <a:t>（组长）</a:t>
            </a:r>
            <a:endParaRPr lang="en-US" altLang="zh-CN" b="1" dirty="0">
              <a:solidFill>
                <a:srgbClr val="002060"/>
              </a:solidFill>
              <a:latin typeface="微软雅黑" panose="020B0503020204020204" charset="-122"/>
              <a:ea typeface="微软雅黑" panose="020B0503020204020204" charset="-122"/>
            </a:endParaRPr>
          </a:p>
          <a:p>
            <a:pPr lvl="0" defTabSz="685800">
              <a:defRPr/>
            </a:pPr>
            <a:r>
              <a:rPr lang="zh-CN" altLang="en-US" b="1" dirty="0">
                <a:solidFill>
                  <a:srgbClr val="002060"/>
                </a:solidFill>
                <a:latin typeface="微软雅黑" panose="020B0503020204020204" charset="-122"/>
                <a:ea typeface="微软雅黑" panose="020B0503020204020204" charset="-122"/>
              </a:rPr>
              <a:t>丘璋 </a:t>
            </a:r>
            <a:r>
              <a:rPr lang="en-US" altLang="zh-CN" b="1" dirty="0">
                <a:solidFill>
                  <a:srgbClr val="002060"/>
                </a:solidFill>
                <a:latin typeface="微软雅黑" panose="020B0503020204020204" charset="-122"/>
                <a:ea typeface="微软雅黑" panose="020B0503020204020204" charset="-122"/>
              </a:rPr>
              <a:t>11712613</a:t>
            </a:r>
          </a:p>
          <a:p>
            <a:pPr lvl="0" defTabSz="685800">
              <a:defRPr/>
            </a:pPr>
            <a:r>
              <a:rPr lang="zh-CN" altLang="en-US" b="1" dirty="0">
                <a:solidFill>
                  <a:srgbClr val="002060"/>
                </a:solidFill>
                <a:latin typeface="微软雅黑" panose="020B0503020204020204" charset="-122"/>
                <a:ea typeface="微软雅黑" panose="020B0503020204020204" charset="-122"/>
              </a:rPr>
              <a:t>张旺</a:t>
            </a:r>
            <a:r>
              <a:rPr lang="en-US" altLang="zh-CN" b="1" dirty="0">
                <a:solidFill>
                  <a:srgbClr val="002060"/>
                </a:solidFill>
                <a:latin typeface="微软雅黑" panose="020B0503020204020204" charset="-122"/>
                <a:ea typeface="微软雅黑" panose="020B0503020204020204" charset="-122"/>
              </a:rPr>
              <a:t>11711303</a:t>
            </a:r>
          </a:p>
          <a:p>
            <a:pPr lvl="0" defTabSz="685800">
              <a:defRPr/>
            </a:pPr>
            <a:r>
              <a:rPr lang="zh-CN" altLang="en-US" b="1" dirty="0">
                <a:solidFill>
                  <a:srgbClr val="002060"/>
                </a:solidFill>
                <a:latin typeface="微软雅黑" panose="020B0503020204020204" charset="-122"/>
                <a:ea typeface="微软雅黑" panose="020B0503020204020204" charset="-122"/>
              </a:rPr>
              <a:t>周文韬 </a:t>
            </a:r>
            <a:r>
              <a:rPr lang="en-US" altLang="zh-CN" b="1" dirty="0">
                <a:solidFill>
                  <a:srgbClr val="002060"/>
                </a:solidFill>
                <a:latin typeface="微软雅黑" panose="020B0503020204020204" charset="-122"/>
                <a:ea typeface="微软雅黑" panose="020B0503020204020204" charset="-122"/>
              </a:rPr>
              <a:t>11711319</a:t>
            </a:r>
          </a:p>
          <a:p>
            <a:pPr lvl="0" defTabSz="685800">
              <a:defRPr/>
            </a:pPr>
            <a:r>
              <a:rPr lang="zh-CN" altLang="en-US" b="1" dirty="0">
                <a:solidFill>
                  <a:srgbClr val="002060"/>
                </a:solidFill>
                <a:latin typeface="微软雅黑" panose="020B0503020204020204" charset="-122"/>
                <a:ea typeface="微软雅黑" panose="020B0503020204020204" charset="-122"/>
              </a:rPr>
              <a:t>高君义</a:t>
            </a:r>
            <a:r>
              <a:rPr lang="en-US" altLang="zh-CN" b="1" dirty="0">
                <a:solidFill>
                  <a:srgbClr val="002060"/>
                </a:solidFill>
                <a:latin typeface="微软雅黑" panose="020B0503020204020204" charset="-122"/>
                <a:ea typeface="微软雅黑" panose="020B0503020204020204" charset="-122"/>
              </a:rPr>
              <a:t>11712419</a:t>
            </a:r>
          </a:p>
          <a:p>
            <a:pPr lvl="0" defTabSz="685800">
              <a:defRPr/>
            </a:pPr>
            <a:endParaRPr lang="en-US" altLang="zh-CN" b="1" dirty="0">
              <a:solidFill>
                <a:srgbClr val="002060"/>
              </a:solidFill>
              <a:latin typeface="微软雅黑" panose="020B0503020204020204" charset="-122"/>
              <a:ea typeface="微软雅黑" panose="020B0503020204020204" charset="-122"/>
            </a:endParaRPr>
          </a:p>
          <a:p>
            <a:pPr lvl="0" defTabSz="685800">
              <a:defRPr/>
            </a:pPr>
            <a:endParaRPr kumimoji="0" lang="zh-CN" altLang="en-US" b="1" i="0" u="none" strike="noStrike" kern="1200" cap="none" spc="0" normalizeH="0" baseline="0" noProof="0" dirty="0">
              <a:ln>
                <a:noFill/>
              </a:ln>
              <a:solidFill>
                <a:srgbClr val="002060"/>
              </a:solidFill>
              <a:effectLst/>
              <a:uLnTx/>
              <a:uFillTx/>
              <a:latin typeface="微软雅黑" panose="020B0503020204020204" charset="-122"/>
              <a:ea typeface="微软雅黑" panose="020B0503020204020204"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10" name="标题 8"/>
          <p:cNvSpPr>
            <a:spLocks noGrp="1"/>
          </p:cNvSpPr>
          <p:nvPr>
            <p:ph type="title"/>
          </p:nvPr>
        </p:nvSpPr>
        <p:spPr>
          <a:xfrm>
            <a:off x="838200" y="762000"/>
            <a:ext cx="10554970" cy="729615"/>
          </a:xfrm>
        </p:spPr>
        <p:txBody>
          <a:bodyPr>
            <a:noAutofit/>
          </a:bodyPr>
          <a:lstStyle/>
          <a:p>
            <a:r>
              <a:rPr lang="zh-CN" altLang="en-US" sz="3600" dirty="0"/>
              <a:t>测试</a:t>
            </a:r>
            <a:r>
              <a:rPr lang="en-US" altLang="zh-CN" sz="3600" dirty="0" err="1"/>
              <a:t>Hwacha</a:t>
            </a:r>
            <a:r>
              <a:rPr lang="en-US" altLang="zh-CN" sz="3600" dirty="0"/>
              <a:t>-net</a:t>
            </a:r>
            <a:r>
              <a:rPr lang="zh-CN" altLang="en-US" sz="3600" dirty="0"/>
              <a:t>的编译不再报错，得到了如下</a:t>
            </a:r>
            <a:r>
              <a:rPr lang="en-US" altLang="zh-CN" sz="3600" dirty="0"/>
              <a:t>riscv</a:t>
            </a:r>
            <a:r>
              <a:rPr lang="zh-CN" altLang="en-US" sz="3600" dirty="0"/>
              <a:t>下的可执行文件（</a:t>
            </a:r>
            <a:r>
              <a:rPr lang="en-US" altLang="zh-CN" sz="3600" dirty="0" err="1"/>
              <a:t>Hwacha</a:t>
            </a:r>
            <a:r>
              <a:rPr lang="en-US" altLang="zh-CN" sz="3600" dirty="0"/>
              <a:t>-net</a:t>
            </a:r>
            <a:r>
              <a:rPr lang="zh-CN" altLang="en-US" sz="3600" dirty="0"/>
              <a:t>仿真）</a:t>
            </a:r>
          </a:p>
        </p:txBody>
      </p:sp>
      <p:pic>
        <p:nvPicPr>
          <p:cNvPr id="2" name="图片 1" descr="Snipaste_2019-12-10_02-46-45"/>
          <p:cNvPicPr>
            <a:picLocks noChangeAspect="1"/>
          </p:cNvPicPr>
          <p:nvPr/>
        </p:nvPicPr>
        <p:blipFill>
          <a:blip r:embed="rId3"/>
          <a:stretch>
            <a:fillRect/>
          </a:stretch>
        </p:blipFill>
        <p:spPr>
          <a:xfrm>
            <a:off x="1444625" y="1609725"/>
            <a:ext cx="9302750" cy="5200650"/>
          </a:xfrm>
          <a:prstGeom prst="rect">
            <a:avLst/>
          </a:prstGeom>
        </p:spPr>
      </p:pic>
      <p:sp>
        <p:nvSpPr>
          <p:cNvPr id="8" name="椭圆 7"/>
          <p:cNvSpPr/>
          <p:nvPr/>
        </p:nvSpPr>
        <p:spPr>
          <a:xfrm>
            <a:off x="4753610" y="5154930"/>
            <a:ext cx="1958340"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1" name="椭圆 10"/>
          <p:cNvSpPr/>
          <p:nvPr/>
        </p:nvSpPr>
        <p:spPr>
          <a:xfrm>
            <a:off x="1443990" y="5154930"/>
            <a:ext cx="991870"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椭圆 11"/>
          <p:cNvSpPr/>
          <p:nvPr/>
        </p:nvSpPr>
        <p:spPr>
          <a:xfrm>
            <a:off x="7499985" y="5154930"/>
            <a:ext cx="1044575"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椭圆 12"/>
          <p:cNvSpPr/>
          <p:nvPr/>
        </p:nvSpPr>
        <p:spPr>
          <a:xfrm>
            <a:off x="7499985" y="5839460"/>
            <a:ext cx="1958340"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p:cNvSpPr>
            <a:spLocks noGrp="1"/>
          </p:cNvSpPr>
          <p:nvPr>
            <p:ph type="title"/>
          </p:nvPr>
        </p:nvSpPr>
        <p:spPr>
          <a:xfrm>
            <a:off x="3989705" y="255905"/>
            <a:ext cx="4046220" cy="729615"/>
          </a:xfrm>
        </p:spPr>
        <p:txBody>
          <a:bodyPr>
            <a:normAutofit/>
          </a:bodyPr>
          <a:lstStyle/>
          <a:p>
            <a:r>
              <a:rPr lang="zh-CN" altLang="en-US" dirty="0"/>
              <a:t>仿真</a:t>
            </a:r>
            <a:r>
              <a:rPr lang="en-US" altLang="zh-CN" dirty="0"/>
              <a:t>tinyyolo32</a:t>
            </a:r>
          </a:p>
        </p:txBody>
      </p:sp>
      <p:pic>
        <p:nvPicPr>
          <p:cNvPr id="2" name="内容占位符 1"/>
          <p:cNvPicPr>
            <a:picLocks noGrp="1" noChangeAspect="1"/>
          </p:cNvPicPr>
          <p:nvPr>
            <p:ph idx="1"/>
          </p:nvPr>
        </p:nvPicPr>
        <p:blipFill>
          <a:blip r:embed="rId4"/>
          <a:stretch>
            <a:fillRect/>
          </a:stretch>
        </p:blipFill>
        <p:spPr>
          <a:xfrm>
            <a:off x="404495" y="1478280"/>
            <a:ext cx="11383645" cy="390144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Hwacha</a:t>
            </a:r>
            <a:r>
              <a:rPr lang="en-US" altLang="zh-CN" dirty="0"/>
              <a:t>-net: </a:t>
            </a:r>
            <a:r>
              <a:rPr lang="zh-CN" altLang="en-US" dirty="0"/>
              <a:t>求助信</a:t>
            </a:r>
          </a:p>
        </p:txBody>
      </p:sp>
      <p:sp>
        <p:nvSpPr>
          <p:cNvPr id="3" name="内容占位符 2"/>
          <p:cNvSpPr>
            <a:spLocks noGrp="1"/>
          </p:cNvSpPr>
          <p:nvPr>
            <p:ph idx="1"/>
          </p:nvPr>
        </p:nvSpPr>
        <p:spPr>
          <a:xfrm>
            <a:off x="733096" y="1426232"/>
            <a:ext cx="10515600" cy="4351338"/>
          </a:xfrm>
        </p:spPr>
        <p:txBody>
          <a:bodyPr/>
          <a:lstStyle/>
          <a:p>
            <a:r>
              <a:rPr lang="zh-CN" altLang="en-US" dirty="0"/>
              <a:t>发送了求助信，但是目前还没有得到回复</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632" y="1923870"/>
            <a:ext cx="8002528" cy="46923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65"/>
    </mc:Choice>
    <mc:Fallback xmlns="">
      <p:transition spd="slow" advTm="736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199" y="173399"/>
            <a:ext cx="10515600" cy="1325563"/>
          </a:xfrm>
        </p:spPr>
        <p:txBody>
          <a:bodyPr>
            <a:normAutofit/>
          </a:bodyPr>
          <a:lstStyle/>
          <a:p>
            <a:r>
              <a:rPr lang="en-US" altLang="zh-CN" sz="4000" dirty="0" err="1"/>
              <a:t>Hwacha</a:t>
            </a:r>
            <a:r>
              <a:rPr lang="zh-CN" altLang="en-US" sz="4000" dirty="0"/>
              <a:t>波形仿真</a:t>
            </a:r>
          </a:p>
        </p:txBody>
      </p:sp>
      <p:pic>
        <p:nvPicPr>
          <p:cNvPr id="4" name="内容占位符 3"/>
          <p:cNvPicPr>
            <a:picLocks noGrp="1" noChangeAspect="1"/>
          </p:cNvPicPr>
          <p:nvPr>
            <p:ph idx="1"/>
          </p:nvPr>
        </p:nvPicPr>
        <p:blipFill>
          <a:blip r:embed="rId4"/>
          <a:stretch>
            <a:fillRect/>
          </a:stretch>
        </p:blipFill>
        <p:spPr>
          <a:xfrm>
            <a:off x="1161272" y="1199344"/>
            <a:ext cx="9869455" cy="5485257"/>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生成波形图</a:t>
            </a:r>
          </a:p>
        </p:txBody>
      </p:sp>
      <p:pic>
        <p:nvPicPr>
          <p:cNvPr id="5" name="内容占位符 4"/>
          <p:cNvPicPr>
            <a:picLocks noGrp="1" noChangeAspect="1"/>
          </p:cNvPicPr>
          <p:nvPr>
            <p:ph idx="1"/>
          </p:nvPr>
        </p:nvPicPr>
        <p:blipFill>
          <a:blip r:embed="rId4"/>
          <a:stretch>
            <a:fillRect/>
          </a:stretch>
        </p:blipFill>
        <p:spPr>
          <a:xfrm>
            <a:off x="448310" y="1562735"/>
            <a:ext cx="11603990" cy="1505585"/>
          </a:xfrm>
          <a:prstGeom prst="rect">
            <a:avLst/>
          </a:prstGeom>
        </p:spPr>
      </p:pic>
      <p:pic>
        <p:nvPicPr>
          <p:cNvPr id="6" name="图片 5"/>
          <p:cNvPicPr>
            <a:picLocks noChangeAspect="1"/>
          </p:cNvPicPr>
          <p:nvPr/>
        </p:nvPicPr>
        <p:blipFill>
          <a:blip r:embed="rId5"/>
          <a:stretch>
            <a:fillRect/>
          </a:stretch>
        </p:blipFill>
        <p:spPr>
          <a:xfrm>
            <a:off x="448310" y="3292475"/>
            <a:ext cx="11609070" cy="1743710"/>
          </a:xfrm>
          <a:prstGeom prst="rect">
            <a:avLst/>
          </a:prstGeom>
        </p:spPr>
      </p:pic>
      <p:pic>
        <p:nvPicPr>
          <p:cNvPr id="7" name="图片 6"/>
          <p:cNvPicPr>
            <a:picLocks noChangeAspect="1"/>
          </p:cNvPicPr>
          <p:nvPr/>
        </p:nvPicPr>
        <p:blipFill>
          <a:blip r:embed="rId6"/>
          <a:stretch>
            <a:fillRect/>
          </a:stretch>
        </p:blipFill>
        <p:spPr>
          <a:xfrm>
            <a:off x="0" y="292100"/>
            <a:ext cx="12192000" cy="625475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15-16</a:t>
            </a:r>
            <a:r>
              <a:rPr lang="zh-CN" altLang="en-US" dirty="0"/>
              <a:t>周总结</a:t>
            </a:r>
          </a:p>
        </p:txBody>
      </p:sp>
      <p:sp>
        <p:nvSpPr>
          <p:cNvPr id="3" name="内容占位符 2"/>
          <p:cNvSpPr>
            <a:spLocks noGrp="1"/>
          </p:cNvSpPr>
          <p:nvPr>
            <p:ph idx="1"/>
          </p:nvPr>
        </p:nvSpPr>
        <p:spPr/>
        <p:txBody>
          <a:bodyPr/>
          <a:lstStyle/>
          <a:p>
            <a:r>
              <a:rPr lang="zh-CN" altLang="en-US" dirty="0"/>
              <a:t>在</a:t>
            </a:r>
            <a:r>
              <a:rPr lang="en-US" altLang="zh-CN" dirty="0"/>
              <a:t>X86</a:t>
            </a:r>
            <a:r>
              <a:rPr lang="zh-CN" altLang="en-US" dirty="0"/>
              <a:t>和</a:t>
            </a:r>
            <a:r>
              <a:rPr lang="en-US" altLang="zh-CN" dirty="0"/>
              <a:t>rocket-chip</a:t>
            </a:r>
            <a:r>
              <a:rPr lang="zh-CN" altLang="en-US" dirty="0"/>
              <a:t>下跑通了</a:t>
            </a:r>
            <a:r>
              <a:rPr lang="en-US" altLang="zh-CN" dirty="0" err="1"/>
              <a:t>lenet</a:t>
            </a:r>
            <a:endParaRPr lang="en-US" altLang="zh-CN" dirty="0"/>
          </a:p>
          <a:p>
            <a:r>
              <a:rPr lang="zh-CN" altLang="en-US" dirty="0"/>
              <a:t>对比测试了向量加速</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a:t>15</a:t>
            </a:r>
            <a:r>
              <a:rPr lang="zh-CN" altLang="en-US" sz="3600" dirty="0"/>
              <a:t>周：成功在</a:t>
            </a:r>
            <a:r>
              <a:rPr lang="en-US" altLang="zh-CN" sz="3600" dirty="0"/>
              <a:t>x86</a:t>
            </a:r>
            <a:r>
              <a:rPr lang="zh-CN" altLang="en-US" sz="3600" dirty="0"/>
              <a:t>和</a:t>
            </a:r>
            <a:r>
              <a:rPr lang="en-US" altLang="zh-CN" sz="3600" dirty="0"/>
              <a:t>rocket-chip</a:t>
            </a:r>
            <a:r>
              <a:rPr lang="zh-CN" altLang="en-US" sz="3600" dirty="0"/>
              <a:t>下跑通</a:t>
            </a:r>
            <a:r>
              <a:rPr lang="en-US" altLang="zh-CN" sz="3600" dirty="0" err="1"/>
              <a:t>lenet</a:t>
            </a:r>
            <a:endParaRPr lang="zh-CN" altLang="en-US" sz="3600" dirty="0"/>
          </a:p>
        </p:txBody>
      </p:sp>
      <p:sp>
        <p:nvSpPr>
          <p:cNvPr id="6" name="内容占位符 5"/>
          <p:cNvSpPr>
            <a:spLocks noGrp="1"/>
          </p:cNvSpPr>
          <p:nvPr>
            <p:ph idx="1"/>
          </p:nvPr>
        </p:nvSpPr>
        <p:spPr/>
        <p:txBody>
          <a:bodyPr/>
          <a:lstStyle/>
          <a:p>
            <a:endParaRPr lang="zh-CN" altLang="en-US" dirty="0"/>
          </a:p>
        </p:txBody>
      </p:sp>
      <p:pic>
        <p:nvPicPr>
          <p:cNvPr id="7" name="图片 6"/>
          <p:cNvPicPr>
            <a:picLocks noChangeAspect="1"/>
          </p:cNvPicPr>
          <p:nvPr/>
        </p:nvPicPr>
        <p:blipFill>
          <a:blip r:embed="rId2"/>
          <a:stretch>
            <a:fillRect/>
          </a:stretch>
        </p:blipFill>
        <p:spPr>
          <a:xfrm>
            <a:off x="1202606" y="1985962"/>
            <a:ext cx="4610100" cy="2886075"/>
          </a:xfrm>
          <a:prstGeom prst="rect">
            <a:avLst/>
          </a:prstGeom>
        </p:spPr>
      </p:pic>
      <p:pic>
        <p:nvPicPr>
          <p:cNvPr id="8" name="图片 7"/>
          <p:cNvPicPr>
            <a:picLocks noChangeAspect="1"/>
          </p:cNvPicPr>
          <p:nvPr/>
        </p:nvPicPr>
        <p:blipFill>
          <a:blip r:embed="rId3"/>
          <a:stretch>
            <a:fillRect/>
          </a:stretch>
        </p:blipFill>
        <p:spPr>
          <a:xfrm>
            <a:off x="6709134" y="2876847"/>
            <a:ext cx="4360605" cy="1651879"/>
          </a:xfrm>
          <a:prstGeom prst="rect">
            <a:avLst/>
          </a:prstGeom>
        </p:spPr>
      </p:pic>
      <p:sp>
        <p:nvSpPr>
          <p:cNvPr id="9" name="文本框 8"/>
          <p:cNvSpPr txBox="1"/>
          <p:nvPr/>
        </p:nvSpPr>
        <p:spPr>
          <a:xfrm>
            <a:off x="8674796" y="3009562"/>
            <a:ext cx="2084812" cy="646331"/>
          </a:xfrm>
          <a:prstGeom prst="rect">
            <a:avLst/>
          </a:prstGeom>
          <a:noFill/>
        </p:spPr>
        <p:txBody>
          <a:bodyPr wrap="square" rtlCol="0">
            <a:spAutoFit/>
          </a:bodyPr>
          <a:lstStyle/>
          <a:p>
            <a:r>
              <a:rPr lang="en-US" altLang="zh-CN" dirty="0">
                <a:solidFill>
                  <a:srgbClr val="FF0000"/>
                </a:solidFill>
              </a:rPr>
              <a:t>g++</a:t>
            </a:r>
            <a:r>
              <a:rPr lang="zh-CN" altLang="en-US" dirty="0">
                <a:solidFill>
                  <a:srgbClr val="FF0000"/>
                </a:solidFill>
              </a:rPr>
              <a:t>生成</a:t>
            </a:r>
            <a:r>
              <a:rPr lang="en-US" altLang="zh-CN" dirty="0">
                <a:solidFill>
                  <a:srgbClr val="FF0000"/>
                </a:solidFill>
              </a:rPr>
              <a:t>main</a:t>
            </a:r>
            <a:r>
              <a:rPr lang="zh-CN" altLang="en-US" dirty="0">
                <a:solidFill>
                  <a:srgbClr val="FF0000"/>
                </a:solidFill>
              </a:rPr>
              <a:t>，</a:t>
            </a:r>
            <a:endParaRPr lang="en-US" altLang="zh-CN" dirty="0">
              <a:solidFill>
                <a:srgbClr val="FF0000"/>
              </a:solidFill>
            </a:endParaRPr>
          </a:p>
          <a:p>
            <a:r>
              <a:rPr lang="zh-CN" altLang="en-US" dirty="0">
                <a:solidFill>
                  <a:srgbClr val="FF0000"/>
                </a:solidFill>
              </a:rPr>
              <a:t>直接</a:t>
            </a:r>
            <a:r>
              <a:rPr lang="en-US" altLang="zh-CN" dirty="0">
                <a:solidFill>
                  <a:srgbClr val="FF0000"/>
                </a:solidFill>
              </a:rPr>
              <a:t>./main</a:t>
            </a:r>
            <a:r>
              <a:rPr lang="zh-CN" altLang="en-US" dirty="0">
                <a:solidFill>
                  <a:srgbClr val="FF0000"/>
                </a:solidFill>
              </a:rPr>
              <a:t>结果</a:t>
            </a:r>
          </a:p>
        </p:txBody>
      </p:sp>
      <p:sp>
        <p:nvSpPr>
          <p:cNvPr id="10" name="文本框 9"/>
          <p:cNvSpPr txBox="1"/>
          <p:nvPr/>
        </p:nvSpPr>
        <p:spPr>
          <a:xfrm>
            <a:off x="2701975" y="2767328"/>
            <a:ext cx="1817961" cy="369332"/>
          </a:xfrm>
          <a:prstGeom prst="rect">
            <a:avLst/>
          </a:prstGeom>
          <a:noFill/>
        </p:spPr>
        <p:txBody>
          <a:bodyPr wrap="square" rtlCol="0">
            <a:spAutoFit/>
          </a:bodyPr>
          <a:lstStyle/>
          <a:p>
            <a:r>
              <a:rPr lang="en-US" altLang="zh-CN" dirty="0">
                <a:solidFill>
                  <a:srgbClr val="FF0000"/>
                </a:solidFill>
              </a:rPr>
              <a:t>Spike</a:t>
            </a:r>
            <a:r>
              <a:rPr lang="zh-CN" altLang="en-US" dirty="0">
                <a:solidFill>
                  <a:srgbClr val="FF0000"/>
                </a:solidFill>
              </a:rPr>
              <a:t> </a:t>
            </a:r>
            <a:r>
              <a:rPr lang="en-US" altLang="zh-CN" dirty="0">
                <a:solidFill>
                  <a:srgbClr val="FF0000"/>
                </a:solidFill>
              </a:rPr>
              <a:t>pk</a:t>
            </a:r>
            <a:r>
              <a:rPr lang="zh-CN" altLang="en-US" dirty="0">
                <a:solidFill>
                  <a:srgbClr val="FF0000"/>
                </a:solidFill>
              </a:rPr>
              <a:t> 结果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15</a:t>
            </a:r>
            <a:r>
              <a:rPr lang="zh-CN" altLang="en-US" sz="3200" dirty="0"/>
              <a:t>周：尝试编写了内联汇编语句，发现可以正常运行</a:t>
            </a:r>
            <a:endParaRPr lang="en-US" altLang="zh-CN" sz="3200" dirty="0"/>
          </a:p>
        </p:txBody>
      </p:sp>
      <p:pic>
        <p:nvPicPr>
          <p:cNvPr id="4" name="图片 3"/>
          <p:cNvPicPr>
            <a:picLocks noChangeAspect="1"/>
          </p:cNvPicPr>
          <p:nvPr/>
        </p:nvPicPr>
        <p:blipFill>
          <a:blip r:embed="rId2"/>
          <a:stretch>
            <a:fillRect/>
          </a:stretch>
        </p:blipFill>
        <p:spPr>
          <a:xfrm>
            <a:off x="3693342" y="1878644"/>
            <a:ext cx="5000625" cy="2867025"/>
          </a:xfrm>
          <a:prstGeom prst="rect">
            <a:avLst/>
          </a:prstGeom>
        </p:spPr>
      </p:pic>
      <p:pic>
        <p:nvPicPr>
          <p:cNvPr id="5" name="图片 4"/>
          <p:cNvPicPr>
            <a:picLocks noChangeAspect="1"/>
          </p:cNvPicPr>
          <p:nvPr/>
        </p:nvPicPr>
        <p:blipFill>
          <a:blip r:embed="rId3"/>
          <a:stretch>
            <a:fillRect/>
          </a:stretch>
        </p:blipFill>
        <p:spPr>
          <a:xfrm>
            <a:off x="4024312" y="5324089"/>
            <a:ext cx="4143375" cy="866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8686"/>
    </mc:Choice>
    <mc:Fallback xmlns="">
      <p:transition spd="slow" advTm="18686"/>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1608"/>
            <a:ext cx="10515600" cy="1325563"/>
          </a:xfrm>
        </p:spPr>
        <p:txBody>
          <a:bodyPr>
            <a:normAutofit/>
          </a:bodyPr>
          <a:lstStyle/>
          <a:p>
            <a:r>
              <a:rPr lang="en-US" altLang="zh-CN" sz="2800" dirty="0"/>
              <a:t>16</a:t>
            </a:r>
            <a:r>
              <a:rPr lang="zh-CN" altLang="en-US" sz="2800" dirty="0"/>
              <a:t>周：分离了权重文件和测试代码，在</a:t>
            </a:r>
            <a:r>
              <a:rPr lang="en-US" altLang="zh-CN" sz="2800" dirty="0"/>
              <a:t>rocket-chip</a:t>
            </a:r>
            <a:r>
              <a:rPr lang="zh-CN" altLang="en-US" sz="2800" dirty="0"/>
              <a:t>上运行正常</a:t>
            </a:r>
          </a:p>
        </p:txBody>
      </p:sp>
      <p:pic>
        <p:nvPicPr>
          <p:cNvPr id="4" name="内容占位符 3"/>
          <p:cNvPicPr>
            <a:picLocks noGrp="1" noChangeAspect="1"/>
          </p:cNvPicPr>
          <p:nvPr>
            <p:ph idx="1"/>
          </p:nvPr>
        </p:nvPicPr>
        <p:blipFill>
          <a:blip r:embed="rId3"/>
          <a:stretch>
            <a:fillRect/>
          </a:stretch>
        </p:blipFill>
        <p:spPr>
          <a:xfrm>
            <a:off x="672453" y="1184117"/>
            <a:ext cx="10356850" cy="5502275"/>
          </a:xfrm>
          <a:prstGeom prst="rect">
            <a:avLst/>
          </a:prstGeom>
        </p:spPr>
      </p:pic>
      <p:sp>
        <p:nvSpPr>
          <p:cNvPr id="5" name="文本框 4"/>
          <p:cNvSpPr txBox="1"/>
          <p:nvPr/>
        </p:nvSpPr>
        <p:spPr>
          <a:xfrm>
            <a:off x="5432425" y="5378450"/>
            <a:ext cx="2467610" cy="645160"/>
          </a:xfrm>
          <a:prstGeom prst="rect">
            <a:avLst/>
          </a:prstGeom>
          <a:noFill/>
        </p:spPr>
        <p:txBody>
          <a:bodyPr wrap="square" rtlCol="0">
            <a:spAutoFit/>
          </a:bodyPr>
          <a:lstStyle/>
          <a:p>
            <a:r>
              <a:rPr lang="zh-CN" altLang="en-US">
                <a:solidFill>
                  <a:srgbClr val="FF0000"/>
                </a:solidFill>
              </a:rPr>
              <a:t>可以利用</a:t>
            </a:r>
            <a:r>
              <a:rPr lang="en-US" altLang="zh-CN">
                <a:solidFill>
                  <a:srgbClr val="FF0000"/>
                </a:solidFill>
              </a:rPr>
              <a:t>spike</a:t>
            </a:r>
            <a:r>
              <a:rPr lang="zh-CN" altLang="en-US">
                <a:solidFill>
                  <a:srgbClr val="FF0000"/>
                </a:solidFill>
              </a:rPr>
              <a:t>跑通测试代码</a:t>
            </a:r>
          </a:p>
        </p:txBody>
      </p:sp>
      <p:sp>
        <p:nvSpPr>
          <p:cNvPr id="6" name="文本框 5"/>
          <p:cNvSpPr txBox="1"/>
          <p:nvPr/>
        </p:nvSpPr>
        <p:spPr>
          <a:xfrm>
            <a:off x="5726467" y="2062163"/>
            <a:ext cx="2467610" cy="645160"/>
          </a:xfrm>
          <a:prstGeom prst="rect">
            <a:avLst/>
          </a:prstGeom>
          <a:noFill/>
        </p:spPr>
        <p:txBody>
          <a:bodyPr wrap="square" rtlCol="0">
            <a:spAutoFit/>
          </a:bodyPr>
          <a:lstStyle/>
          <a:p>
            <a:r>
              <a:rPr lang="zh-CN" altLang="en-US" dirty="0">
                <a:solidFill>
                  <a:srgbClr val="FF0000"/>
                </a:solidFill>
              </a:rPr>
              <a:t>加载预先训练好的权值文件</a:t>
            </a:r>
          </a:p>
        </p:txBody>
      </p:sp>
      <p:pic>
        <p:nvPicPr>
          <p:cNvPr id="7" name="图片 6"/>
          <p:cNvPicPr>
            <a:picLocks noChangeAspect="1"/>
          </p:cNvPicPr>
          <p:nvPr/>
        </p:nvPicPr>
        <p:blipFill>
          <a:blip r:embed="rId4"/>
          <a:stretch>
            <a:fillRect/>
          </a:stretch>
        </p:blipFill>
        <p:spPr>
          <a:xfrm>
            <a:off x="3168967" y="2707323"/>
            <a:ext cx="6994525" cy="312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p:nvPr/>
        </p:nvSpPr>
        <p:spPr>
          <a:xfrm>
            <a:off x="1326928" y="571818"/>
            <a:ext cx="9898602" cy="6718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tLang="zh-CN" sz="2800" dirty="0"/>
              <a:t>16</a:t>
            </a:r>
            <a:r>
              <a:rPr lang="zh-CN" altLang="en-US" sz="2800" dirty="0"/>
              <a:t>周：测试了</a:t>
            </a:r>
            <a:r>
              <a:rPr lang="en-US" altLang="zh-CN" sz="2800" dirty="0" err="1"/>
              <a:t>Hwacha</a:t>
            </a:r>
            <a:r>
              <a:rPr lang="zh-CN" altLang="en-US" sz="2800" dirty="0"/>
              <a:t>编写的一些计算函数，做了向量加速对比</a:t>
            </a:r>
          </a:p>
        </p:txBody>
      </p:sp>
      <p:pic>
        <p:nvPicPr>
          <p:cNvPr id="2" name="图片 1"/>
          <p:cNvPicPr>
            <a:picLocks noChangeAspect="1"/>
          </p:cNvPicPr>
          <p:nvPr>
            <p:custDataLst>
              <p:tags r:id="rId1"/>
            </p:custDataLst>
          </p:nvPr>
        </p:nvPicPr>
        <p:blipFill>
          <a:blip r:embed="rId3"/>
          <a:stretch>
            <a:fillRect/>
          </a:stretch>
        </p:blipFill>
        <p:spPr>
          <a:xfrm>
            <a:off x="6527165" y="1047115"/>
            <a:ext cx="4905375" cy="1133475"/>
          </a:xfrm>
          <a:prstGeom prst="rect">
            <a:avLst/>
          </a:prstGeom>
        </p:spPr>
      </p:pic>
      <p:pic>
        <p:nvPicPr>
          <p:cNvPr id="3" name="图片 2"/>
          <p:cNvPicPr>
            <a:picLocks noChangeAspect="1"/>
          </p:cNvPicPr>
          <p:nvPr/>
        </p:nvPicPr>
        <p:blipFill>
          <a:blip r:embed="rId4"/>
          <a:stretch>
            <a:fillRect/>
          </a:stretch>
        </p:blipFill>
        <p:spPr>
          <a:xfrm>
            <a:off x="929640" y="1113790"/>
            <a:ext cx="3695700" cy="1000125"/>
          </a:xfrm>
          <a:prstGeom prst="rect">
            <a:avLst/>
          </a:prstGeom>
        </p:spPr>
      </p:pic>
      <p:pic>
        <p:nvPicPr>
          <p:cNvPr id="5" name="图片 4"/>
          <p:cNvPicPr>
            <a:picLocks noChangeAspect="1"/>
          </p:cNvPicPr>
          <p:nvPr/>
        </p:nvPicPr>
        <p:blipFill>
          <a:blip r:embed="rId5"/>
          <a:stretch>
            <a:fillRect/>
          </a:stretch>
        </p:blipFill>
        <p:spPr>
          <a:xfrm>
            <a:off x="723265" y="5095240"/>
            <a:ext cx="10502265" cy="1113155"/>
          </a:xfrm>
          <a:prstGeom prst="rect">
            <a:avLst/>
          </a:prstGeom>
        </p:spPr>
      </p:pic>
      <p:pic>
        <p:nvPicPr>
          <p:cNvPr id="6" name="图片 5"/>
          <p:cNvPicPr>
            <a:picLocks noChangeAspect="1"/>
          </p:cNvPicPr>
          <p:nvPr/>
        </p:nvPicPr>
        <p:blipFill>
          <a:blip r:embed="rId6"/>
          <a:stretch>
            <a:fillRect/>
          </a:stretch>
        </p:blipFill>
        <p:spPr>
          <a:xfrm>
            <a:off x="929640" y="2453640"/>
            <a:ext cx="3752850" cy="1152525"/>
          </a:xfrm>
          <a:prstGeom prst="rect">
            <a:avLst/>
          </a:prstGeom>
        </p:spPr>
      </p:pic>
      <p:pic>
        <p:nvPicPr>
          <p:cNvPr id="7" name="图片 6"/>
          <p:cNvPicPr>
            <a:picLocks noChangeAspect="1"/>
          </p:cNvPicPr>
          <p:nvPr/>
        </p:nvPicPr>
        <p:blipFill>
          <a:blip r:embed="rId7"/>
          <a:stretch>
            <a:fillRect/>
          </a:stretch>
        </p:blipFill>
        <p:spPr>
          <a:xfrm>
            <a:off x="6527165" y="2463165"/>
            <a:ext cx="4762500" cy="1143000"/>
          </a:xfrm>
          <a:prstGeom prst="rect">
            <a:avLst/>
          </a:prstGeom>
        </p:spPr>
      </p:pic>
      <p:sp>
        <p:nvSpPr>
          <p:cNvPr id="8" name="文本框 7"/>
          <p:cNvSpPr txBox="1"/>
          <p:nvPr/>
        </p:nvSpPr>
        <p:spPr>
          <a:xfrm>
            <a:off x="1051560" y="3928745"/>
            <a:ext cx="3970655" cy="645160"/>
          </a:xfrm>
          <a:prstGeom prst="rect">
            <a:avLst/>
          </a:prstGeom>
          <a:noFill/>
        </p:spPr>
        <p:txBody>
          <a:bodyPr wrap="square" rtlCol="0">
            <a:spAutoFit/>
          </a:bodyPr>
          <a:lstStyle/>
          <a:p>
            <a:r>
              <a:rPr lang="en-US" altLang="zh-CN"/>
              <a:t>for</a:t>
            </a:r>
            <a:r>
              <a:rPr lang="zh-CN" altLang="en-US"/>
              <a:t>循环 计算向量和</a:t>
            </a:r>
          </a:p>
          <a:p>
            <a:r>
              <a:rPr lang="zh-CN" altLang="en-US"/>
              <a:t>向量长度： </a:t>
            </a:r>
            <a:r>
              <a:rPr lang="en-US" altLang="zh-CN"/>
              <a:t>int [1000]</a:t>
            </a:r>
          </a:p>
        </p:txBody>
      </p:sp>
      <p:sp>
        <p:nvSpPr>
          <p:cNvPr id="9" name="文本框 8"/>
          <p:cNvSpPr txBox="1"/>
          <p:nvPr/>
        </p:nvSpPr>
        <p:spPr>
          <a:xfrm>
            <a:off x="6459220" y="3928745"/>
            <a:ext cx="3970655" cy="645160"/>
          </a:xfrm>
          <a:prstGeom prst="rect">
            <a:avLst/>
          </a:prstGeom>
          <a:noFill/>
        </p:spPr>
        <p:txBody>
          <a:bodyPr wrap="square" rtlCol="0">
            <a:spAutoFit/>
          </a:bodyPr>
          <a:lstStyle/>
          <a:p>
            <a:r>
              <a:rPr lang="en-US" altLang="zh-CN" dirty="0" err="1"/>
              <a:t>Hwacha</a:t>
            </a:r>
            <a:r>
              <a:rPr lang="zh-CN" altLang="en-US" dirty="0"/>
              <a:t>向量函数 计算</a:t>
            </a:r>
          </a:p>
          <a:p>
            <a:r>
              <a:rPr lang="zh-CN" altLang="en-US" dirty="0"/>
              <a:t>向量长度： </a:t>
            </a:r>
            <a:r>
              <a:rPr lang="en-US" altLang="zh-CN" dirty="0"/>
              <a:t>float [20000]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1705916" cy="584775"/>
          </a:xfrm>
          <a:prstGeom prst="rect">
            <a:avLst/>
          </a:prstGeom>
          <a:noFill/>
        </p:spPr>
        <p:txBody>
          <a:bodyPr wrap="none" rtlCol="0">
            <a:spAutoFit/>
          </a:bodyPr>
          <a:lstStyle/>
          <a:p>
            <a:r>
              <a:rPr lang="en-US" altLang="zh-CN" sz="3200" b="1" dirty="0">
                <a:gradFill>
                  <a:gsLst>
                    <a:gs pos="0">
                      <a:srgbClr val="012D86"/>
                    </a:gs>
                    <a:gs pos="100000">
                      <a:srgbClr val="0E2557"/>
                    </a:gs>
                  </a:gsLst>
                  <a:lin scaled="0"/>
                </a:gradFill>
                <a:latin typeface="+mj-ea"/>
                <a:ea typeface="+mj-ea"/>
              </a:rPr>
              <a:t>Outline</a:t>
            </a:r>
          </a:p>
        </p:txBody>
      </p:sp>
      <p:sp>
        <p:nvSpPr>
          <p:cNvPr id="6" name="内容占位符 5"/>
          <p:cNvSpPr>
            <a:spLocks noGrp="1"/>
          </p:cNvSpPr>
          <p:nvPr>
            <p:ph idx="1"/>
          </p:nvPr>
        </p:nvSpPr>
        <p:spPr/>
        <p:txBody>
          <a:bodyPr/>
          <a:lstStyle/>
          <a:p>
            <a:r>
              <a:rPr lang="zh-CN" altLang="en-US" dirty="0"/>
              <a:t>项目介绍</a:t>
            </a:r>
            <a:endParaRPr lang="en-US" altLang="zh-CN" dirty="0"/>
          </a:p>
          <a:p>
            <a:r>
              <a:rPr lang="zh-CN" altLang="en-US" dirty="0"/>
              <a:t>项目进展</a:t>
            </a:r>
            <a:endParaRPr lang="en-US" altLang="zh-CN" dirty="0"/>
          </a:p>
          <a:p>
            <a:r>
              <a:rPr lang="zh-CN" altLang="en-US" dirty="0"/>
              <a:t>项目成果展示</a:t>
            </a:r>
            <a:endParaRPr lang="en-US" altLang="zh-CN" dirty="0"/>
          </a:p>
          <a:p>
            <a:r>
              <a:rPr lang="zh-CN" altLang="en-US" dirty="0"/>
              <a:t>分工安排</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1412181" cy="584775"/>
          </a:xfrm>
          <a:prstGeom prst="rect">
            <a:avLst/>
          </a:prstGeom>
          <a:noFill/>
        </p:spPr>
        <p:txBody>
          <a:bodyPr wrap="none" rtlCol="0">
            <a:spAutoFit/>
          </a:bodyPr>
          <a:lstStyle/>
          <a:p>
            <a:r>
              <a:rPr lang="en-US" altLang="zh-CN" sz="3200" b="1" dirty="0">
                <a:gradFill>
                  <a:gsLst>
                    <a:gs pos="0">
                      <a:srgbClr val="012D86"/>
                    </a:gs>
                    <a:gs pos="100000">
                      <a:srgbClr val="0E2557"/>
                    </a:gs>
                  </a:gsLst>
                  <a:lin scaled="0"/>
                </a:gradFill>
                <a:latin typeface="+mj-ea"/>
                <a:ea typeface="+mj-ea"/>
              </a:rPr>
              <a:t>Part 3</a:t>
            </a:r>
          </a:p>
        </p:txBody>
      </p:sp>
      <p:sp>
        <p:nvSpPr>
          <p:cNvPr id="6" name="内容占位符 5"/>
          <p:cNvSpPr>
            <a:spLocks noGrp="1"/>
          </p:cNvSpPr>
          <p:nvPr>
            <p:ph idx="1"/>
          </p:nvPr>
        </p:nvSpPr>
        <p:spPr>
          <a:xfrm>
            <a:off x="838200" y="2673117"/>
            <a:ext cx="10515600" cy="4274092"/>
          </a:xfrm>
        </p:spPr>
        <p:txBody>
          <a:bodyPr>
            <a:normAutofit/>
          </a:bodyPr>
          <a:lstStyle/>
          <a:p>
            <a:pPr marL="0" indent="0" algn="ctr">
              <a:buNone/>
            </a:pPr>
            <a:r>
              <a:rPr lang="zh-CN" altLang="en-US" sz="6600" dirty="0"/>
              <a:t>项目成果展示</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err="1"/>
              <a:t>Hwacha</a:t>
            </a:r>
            <a:r>
              <a:rPr lang="en-US" altLang="zh-CN" dirty="0"/>
              <a:t> </a:t>
            </a:r>
            <a:r>
              <a:rPr lang="zh-CN" altLang="en-US" dirty="0"/>
              <a:t>向量加速对比</a:t>
            </a:r>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Hwacha</a:t>
            </a:r>
            <a:r>
              <a:rPr lang="en-US" altLang="zh-CN" dirty="0"/>
              <a:t> </a:t>
            </a:r>
            <a:r>
              <a:rPr lang="zh-CN" altLang="en-US" dirty="0"/>
              <a:t>向量加速</a:t>
            </a:r>
          </a:p>
        </p:txBody>
      </p:sp>
      <p:sp>
        <p:nvSpPr>
          <p:cNvPr id="3" name="内容占位符 2"/>
          <p:cNvSpPr>
            <a:spLocks noGrp="1"/>
          </p:cNvSpPr>
          <p:nvPr>
            <p:ph idx="1"/>
          </p:nvPr>
        </p:nvSpPr>
        <p:spPr/>
        <p:txBody>
          <a:bodyPr/>
          <a:lstStyle/>
          <a:p>
            <a:r>
              <a:rPr lang="zh-CN" altLang="en-US" dirty="0"/>
              <a:t>修改了</a:t>
            </a:r>
            <a:r>
              <a:rPr lang="en-US" altLang="zh-CN" dirty="0" err="1"/>
              <a:t>Hwacha</a:t>
            </a:r>
            <a:r>
              <a:rPr lang="zh-CN" altLang="en-US" dirty="0"/>
              <a:t>里面的</a:t>
            </a:r>
            <a:r>
              <a:rPr lang="en-US" altLang="zh-CN" dirty="0"/>
              <a:t>.S</a:t>
            </a:r>
            <a:r>
              <a:rPr lang="zh-CN" altLang="en-US" dirty="0"/>
              <a:t>文件和头文件，自己定义了向量加法，乘法和</a:t>
            </a:r>
            <a:r>
              <a:rPr lang="en-US" altLang="zh-CN" dirty="0"/>
              <a:t>sigmoid</a:t>
            </a:r>
            <a:r>
              <a:rPr lang="zh-CN" altLang="en-US" dirty="0"/>
              <a:t>的向量运算函数。</a:t>
            </a:r>
          </a:p>
        </p:txBody>
      </p:sp>
      <p:pic>
        <p:nvPicPr>
          <p:cNvPr id="18" name="图片 17"/>
          <p:cNvPicPr>
            <a:picLocks noChangeAspect="1"/>
          </p:cNvPicPr>
          <p:nvPr/>
        </p:nvPicPr>
        <p:blipFill>
          <a:blip r:embed="rId2"/>
          <a:stretch>
            <a:fillRect/>
          </a:stretch>
        </p:blipFill>
        <p:spPr>
          <a:xfrm>
            <a:off x="0" y="2677872"/>
            <a:ext cx="3714043" cy="4674001"/>
          </a:xfrm>
          <a:prstGeom prst="rect">
            <a:avLst/>
          </a:prstGeom>
        </p:spPr>
      </p:pic>
      <p:pic>
        <p:nvPicPr>
          <p:cNvPr id="13" name="图片 12"/>
          <p:cNvPicPr>
            <a:picLocks noChangeAspect="1"/>
          </p:cNvPicPr>
          <p:nvPr/>
        </p:nvPicPr>
        <p:blipFill>
          <a:blip r:embed="rId3"/>
          <a:stretch>
            <a:fillRect/>
          </a:stretch>
        </p:blipFill>
        <p:spPr>
          <a:xfrm>
            <a:off x="3817114" y="2677872"/>
            <a:ext cx="8374886" cy="4657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Sigmoid</a:t>
            </a:r>
            <a:r>
              <a:rPr lang="zh-CN" altLang="en-US" dirty="0"/>
              <a:t>函数加速效果</a:t>
            </a:r>
          </a:p>
        </p:txBody>
      </p:sp>
      <p:sp>
        <p:nvSpPr>
          <p:cNvPr id="3" name="内容占位符 2"/>
          <p:cNvSpPr>
            <a:spLocks noGrp="1"/>
          </p:cNvSpPr>
          <p:nvPr>
            <p:ph idx="1"/>
          </p:nvPr>
        </p:nvSpPr>
        <p:spPr/>
        <p:txBody>
          <a:bodyPr/>
          <a:lstStyle/>
          <a:p>
            <a:endParaRPr lang="zh-CN" altLang="en-US" dirty="0"/>
          </a:p>
        </p:txBody>
      </p:sp>
      <p:pic>
        <p:nvPicPr>
          <p:cNvPr id="4" name="图片 3"/>
          <p:cNvPicPr/>
          <p:nvPr/>
        </p:nvPicPr>
        <p:blipFill>
          <a:blip r:embed="rId2"/>
          <a:stretch>
            <a:fillRect/>
          </a:stretch>
        </p:blipFill>
        <p:spPr>
          <a:xfrm>
            <a:off x="838200" y="1479396"/>
            <a:ext cx="8403454" cy="1627851"/>
          </a:xfrm>
          <a:prstGeom prst="rect">
            <a:avLst/>
          </a:prstGeom>
        </p:spPr>
      </p:pic>
      <p:sp>
        <p:nvSpPr>
          <p:cNvPr id="5" name="文本框 4"/>
          <p:cNvSpPr txBox="1"/>
          <p:nvPr/>
        </p:nvSpPr>
        <p:spPr>
          <a:xfrm>
            <a:off x="5184561" y="2210540"/>
            <a:ext cx="3577700" cy="369332"/>
          </a:xfrm>
          <a:prstGeom prst="rect">
            <a:avLst/>
          </a:prstGeom>
          <a:noFill/>
        </p:spPr>
        <p:txBody>
          <a:bodyPr wrap="square" rtlCol="0">
            <a:spAutoFit/>
          </a:bodyPr>
          <a:lstStyle/>
          <a:p>
            <a:r>
              <a:rPr lang="zh-CN" altLang="en-US" dirty="0">
                <a:solidFill>
                  <a:srgbClr val="FF0000"/>
                </a:solidFill>
              </a:rPr>
              <a:t>标量运算</a:t>
            </a:r>
            <a:r>
              <a:rPr lang="en-US" altLang="zh-CN" dirty="0">
                <a:solidFill>
                  <a:srgbClr val="FF0000"/>
                </a:solidFill>
              </a:rPr>
              <a:t>sigmoid, </a:t>
            </a:r>
            <a:r>
              <a:rPr lang="en-US" altLang="zh-CN" dirty="0" err="1">
                <a:solidFill>
                  <a:srgbClr val="FF0000"/>
                </a:solidFill>
              </a:rPr>
              <a:t>data_size</a:t>
            </a:r>
            <a:r>
              <a:rPr lang="en-US" altLang="zh-CN" dirty="0">
                <a:solidFill>
                  <a:srgbClr val="FF0000"/>
                </a:solidFill>
              </a:rPr>
              <a:t>=5000</a:t>
            </a:r>
            <a:endParaRPr lang="zh-CN" altLang="en-US" dirty="0">
              <a:solidFill>
                <a:srgbClr val="FF0000"/>
              </a:solidFill>
            </a:endParaRPr>
          </a:p>
        </p:txBody>
      </p:sp>
      <p:pic>
        <p:nvPicPr>
          <p:cNvPr id="6" name="图片 5"/>
          <p:cNvPicPr>
            <a:picLocks noChangeAspect="1"/>
          </p:cNvPicPr>
          <p:nvPr/>
        </p:nvPicPr>
        <p:blipFill>
          <a:blip r:embed="rId3"/>
          <a:stretch>
            <a:fillRect/>
          </a:stretch>
        </p:blipFill>
        <p:spPr>
          <a:xfrm>
            <a:off x="838085" y="3340869"/>
            <a:ext cx="8403569" cy="1325562"/>
          </a:xfrm>
          <a:prstGeom prst="rect">
            <a:avLst/>
          </a:prstGeom>
        </p:spPr>
      </p:pic>
      <p:sp>
        <p:nvSpPr>
          <p:cNvPr id="7" name="文本框 6"/>
          <p:cNvSpPr txBox="1"/>
          <p:nvPr/>
        </p:nvSpPr>
        <p:spPr>
          <a:xfrm>
            <a:off x="4084469" y="3883196"/>
            <a:ext cx="5777884" cy="369332"/>
          </a:xfrm>
          <a:prstGeom prst="rect">
            <a:avLst/>
          </a:prstGeom>
          <a:noFill/>
        </p:spPr>
        <p:txBody>
          <a:bodyPr wrap="square" rtlCol="0">
            <a:spAutoFit/>
          </a:bodyPr>
          <a:lstStyle/>
          <a:p>
            <a:r>
              <a:rPr lang="zh-CN" altLang="en-US" dirty="0">
                <a:solidFill>
                  <a:srgbClr val="FF0000"/>
                </a:solidFill>
              </a:rPr>
              <a:t>向量运算</a:t>
            </a:r>
            <a:r>
              <a:rPr lang="en-US" altLang="zh-CN">
                <a:solidFill>
                  <a:srgbClr val="FF0000"/>
                </a:solidFill>
              </a:rPr>
              <a:t>sigmoid</a:t>
            </a:r>
            <a:r>
              <a:rPr lang="zh-CN" altLang="en-US">
                <a:solidFill>
                  <a:srgbClr val="FF0000"/>
                </a:solidFill>
              </a:rPr>
              <a:t>，</a:t>
            </a:r>
            <a:r>
              <a:rPr lang="en-US" altLang="zh-CN" dirty="0" err="1">
                <a:solidFill>
                  <a:srgbClr val="FF0000"/>
                </a:solidFill>
              </a:rPr>
              <a:t>data_size</a:t>
            </a:r>
            <a:r>
              <a:rPr lang="en-US" altLang="zh-CN" dirty="0">
                <a:solidFill>
                  <a:srgbClr val="FF0000"/>
                </a:solidFill>
              </a:rPr>
              <a:t>=5000, </a:t>
            </a:r>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改变单次并行运算数量</a:t>
            </a:r>
            <a:r>
              <a:rPr lang="en-US" altLang="zh-CN" dirty="0" err="1"/>
              <a:t>Vlength</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a:stretch>
            <a:fillRect/>
          </a:stretch>
        </p:blipFill>
        <p:spPr>
          <a:xfrm>
            <a:off x="1874546" y="1371584"/>
            <a:ext cx="8442907" cy="5121291"/>
          </a:xfrm>
          <a:prstGeom prst="rect">
            <a:avLst/>
          </a:prstGeom>
        </p:spPr>
      </p:pic>
      <p:sp>
        <p:nvSpPr>
          <p:cNvPr id="5" name="文本框 4"/>
          <p:cNvSpPr txBox="1"/>
          <p:nvPr/>
        </p:nvSpPr>
        <p:spPr>
          <a:xfrm>
            <a:off x="4811697" y="2343705"/>
            <a:ext cx="198859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=5000</a:t>
            </a:r>
          </a:p>
          <a:p>
            <a:r>
              <a:rPr lang="en-US" altLang="zh-CN" dirty="0" err="1">
                <a:solidFill>
                  <a:srgbClr val="FF0000"/>
                </a:solidFill>
              </a:rPr>
              <a:t>Vlength</a:t>
            </a:r>
            <a:r>
              <a:rPr lang="en-US" altLang="zh-CN" dirty="0">
                <a:solidFill>
                  <a:srgbClr val="FF0000"/>
                </a:solidFill>
              </a:rPr>
              <a:t>=1:1:128</a:t>
            </a:r>
            <a:endParaRPr lang="zh-CN" altLang="en-US"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改变数组大小（向量长度）</a:t>
            </a:r>
            <a:r>
              <a:rPr lang="en-US" altLang="zh-CN" dirty="0" err="1"/>
              <a:t>datasize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p:nvPr/>
        </p:nvPicPr>
        <p:blipFill>
          <a:blip r:embed="rId2"/>
          <a:stretch>
            <a:fillRect/>
          </a:stretch>
        </p:blipFill>
        <p:spPr>
          <a:xfrm>
            <a:off x="1890944" y="1474873"/>
            <a:ext cx="7561302" cy="4702090"/>
          </a:xfrm>
          <a:prstGeom prst="rect">
            <a:avLst/>
          </a:prstGeom>
        </p:spPr>
      </p:pic>
      <p:sp>
        <p:nvSpPr>
          <p:cNvPr id="5" name="文本框 4"/>
          <p:cNvSpPr txBox="1"/>
          <p:nvPr/>
        </p:nvSpPr>
        <p:spPr>
          <a:xfrm>
            <a:off x="4811697" y="2343705"/>
            <a:ext cx="233482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=10:10:5000</a:t>
            </a:r>
          </a:p>
          <a:p>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向量乘法运算加速效果</a:t>
            </a:r>
          </a:p>
        </p:txBody>
      </p:sp>
      <p:sp>
        <p:nvSpPr>
          <p:cNvPr id="3" name="内容占位符 2"/>
          <p:cNvSpPr>
            <a:spLocks noGrp="1"/>
          </p:cNvSpPr>
          <p:nvPr>
            <p:ph idx="1"/>
          </p:nvPr>
        </p:nvSpPr>
        <p:spPr/>
        <p:txBody>
          <a:bodyPr/>
          <a:lstStyle/>
          <a:p>
            <a:endParaRPr lang="zh-CN" altLang="en-US" dirty="0"/>
          </a:p>
        </p:txBody>
      </p:sp>
      <p:pic>
        <p:nvPicPr>
          <p:cNvPr id="4" name="图片 3"/>
          <p:cNvPicPr/>
          <p:nvPr/>
        </p:nvPicPr>
        <p:blipFill>
          <a:blip r:embed="rId2"/>
          <a:stretch>
            <a:fillRect/>
          </a:stretch>
        </p:blipFill>
        <p:spPr>
          <a:xfrm>
            <a:off x="838200" y="1546431"/>
            <a:ext cx="8055493" cy="1325563"/>
          </a:xfrm>
          <a:prstGeom prst="rect">
            <a:avLst/>
          </a:prstGeom>
        </p:spPr>
      </p:pic>
      <p:sp>
        <p:nvSpPr>
          <p:cNvPr id="5" name="文本框 4"/>
          <p:cNvSpPr txBox="1"/>
          <p:nvPr/>
        </p:nvSpPr>
        <p:spPr>
          <a:xfrm>
            <a:off x="4705165" y="1935332"/>
            <a:ext cx="3710866" cy="369332"/>
          </a:xfrm>
          <a:prstGeom prst="rect">
            <a:avLst/>
          </a:prstGeom>
          <a:noFill/>
        </p:spPr>
        <p:txBody>
          <a:bodyPr wrap="square" rtlCol="0">
            <a:spAutoFit/>
          </a:bodyPr>
          <a:lstStyle/>
          <a:p>
            <a:r>
              <a:rPr lang="zh-CN" altLang="en-US" dirty="0">
                <a:solidFill>
                  <a:srgbClr val="FF0000"/>
                </a:solidFill>
              </a:rPr>
              <a:t>标量运算向量乘法，</a:t>
            </a:r>
            <a:r>
              <a:rPr lang="en-US" altLang="zh-CN" dirty="0" err="1">
                <a:solidFill>
                  <a:srgbClr val="FF0000"/>
                </a:solidFill>
              </a:rPr>
              <a:t>data_size</a:t>
            </a:r>
            <a:r>
              <a:rPr lang="en-US" altLang="zh-CN" dirty="0">
                <a:solidFill>
                  <a:srgbClr val="FF0000"/>
                </a:solidFill>
              </a:rPr>
              <a:t>=5000</a:t>
            </a:r>
            <a:endParaRPr lang="zh-CN" altLang="en-US" dirty="0">
              <a:solidFill>
                <a:srgbClr val="FF0000"/>
              </a:solidFill>
            </a:endParaRPr>
          </a:p>
        </p:txBody>
      </p:sp>
      <p:pic>
        <p:nvPicPr>
          <p:cNvPr id="7" name="图片 6"/>
          <p:cNvPicPr>
            <a:picLocks noChangeAspect="1"/>
          </p:cNvPicPr>
          <p:nvPr/>
        </p:nvPicPr>
        <p:blipFill>
          <a:blip r:embed="rId3"/>
          <a:stretch>
            <a:fillRect/>
          </a:stretch>
        </p:blipFill>
        <p:spPr>
          <a:xfrm>
            <a:off x="838200" y="3429000"/>
            <a:ext cx="8966703" cy="1522075"/>
          </a:xfrm>
          <a:prstGeom prst="rect">
            <a:avLst/>
          </a:prstGeom>
        </p:spPr>
      </p:pic>
      <p:sp>
        <p:nvSpPr>
          <p:cNvPr id="8" name="文本框 7"/>
          <p:cNvSpPr txBox="1"/>
          <p:nvPr/>
        </p:nvSpPr>
        <p:spPr>
          <a:xfrm>
            <a:off x="4621383" y="4106037"/>
            <a:ext cx="5777884" cy="369332"/>
          </a:xfrm>
          <a:prstGeom prst="rect">
            <a:avLst/>
          </a:prstGeom>
          <a:noFill/>
        </p:spPr>
        <p:txBody>
          <a:bodyPr wrap="square" rtlCol="0">
            <a:spAutoFit/>
          </a:bodyPr>
          <a:lstStyle/>
          <a:p>
            <a:r>
              <a:rPr lang="zh-CN" altLang="en-US" dirty="0">
                <a:solidFill>
                  <a:srgbClr val="FF0000"/>
                </a:solidFill>
              </a:rPr>
              <a:t>向量运算向量乘法，</a:t>
            </a:r>
            <a:r>
              <a:rPr lang="en-US" altLang="zh-CN" dirty="0" err="1">
                <a:solidFill>
                  <a:srgbClr val="FF0000"/>
                </a:solidFill>
              </a:rPr>
              <a:t>data_size</a:t>
            </a:r>
            <a:r>
              <a:rPr lang="en-US" altLang="zh-CN" dirty="0">
                <a:solidFill>
                  <a:srgbClr val="FF0000"/>
                </a:solidFill>
              </a:rPr>
              <a:t>=5000, </a:t>
            </a:r>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改变单次并行运算数量</a:t>
            </a:r>
            <a:r>
              <a:rPr lang="en-US" altLang="zh-CN" dirty="0" err="1"/>
              <a:t>Vlength</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2"/>
          <a:stretch>
            <a:fillRect/>
          </a:stretch>
        </p:blipFill>
        <p:spPr>
          <a:xfrm>
            <a:off x="1955803" y="1367161"/>
            <a:ext cx="8280394" cy="4809802"/>
          </a:xfrm>
          <a:prstGeom prst="rect">
            <a:avLst/>
          </a:prstGeom>
        </p:spPr>
      </p:pic>
      <p:sp>
        <p:nvSpPr>
          <p:cNvPr id="6" name="文本框 5"/>
          <p:cNvSpPr txBox="1"/>
          <p:nvPr/>
        </p:nvSpPr>
        <p:spPr>
          <a:xfrm>
            <a:off x="4811697" y="2343705"/>
            <a:ext cx="198859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=5000</a:t>
            </a:r>
          </a:p>
          <a:p>
            <a:r>
              <a:rPr lang="en-US" altLang="zh-CN" dirty="0" err="1">
                <a:solidFill>
                  <a:srgbClr val="FF0000"/>
                </a:solidFill>
              </a:rPr>
              <a:t>Vlength</a:t>
            </a:r>
            <a:r>
              <a:rPr lang="en-US" altLang="zh-CN" dirty="0">
                <a:solidFill>
                  <a:srgbClr val="FF0000"/>
                </a:solidFill>
              </a:rPr>
              <a:t>=1:1:128</a:t>
            </a:r>
            <a:endParaRPr lang="zh-CN" altLang="en-US" dirty="0">
              <a:solidFill>
                <a:srgbClr val="FF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改变数组大小（向量长度）</a:t>
            </a:r>
            <a:r>
              <a:rPr lang="en-US" altLang="zh-CN" dirty="0" err="1"/>
              <a:t>datasize</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p:nvPr/>
        </p:nvPicPr>
        <p:blipFill>
          <a:blip r:embed="rId2"/>
          <a:stretch>
            <a:fillRect/>
          </a:stretch>
        </p:blipFill>
        <p:spPr>
          <a:xfrm>
            <a:off x="2528413" y="1358284"/>
            <a:ext cx="7135174" cy="4623371"/>
          </a:xfrm>
          <a:prstGeom prst="rect">
            <a:avLst/>
          </a:prstGeom>
        </p:spPr>
      </p:pic>
      <p:sp>
        <p:nvSpPr>
          <p:cNvPr id="7" name="文本框 6"/>
          <p:cNvSpPr txBox="1"/>
          <p:nvPr/>
        </p:nvSpPr>
        <p:spPr>
          <a:xfrm>
            <a:off x="4811697" y="2343705"/>
            <a:ext cx="233482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=10:10:5000</a:t>
            </a:r>
          </a:p>
          <a:p>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p:nvPr/>
        </p:nvPicPr>
        <p:blipFill>
          <a:blip r:embed="rId2"/>
          <a:stretch>
            <a:fillRect/>
          </a:stretch>
        </p:blipFill>
        <p:spPr>
          <a:xfrm>
            <a:off x="838199" y="1546430"/>
            <a:ext cx="8572131" cy="1325563"/>
          </a:xfrm>
          <a:prstGeom prst="rect">
            <a:avLst/>
          </a:prstGeom>
        </p:spPr>
      </p:pic>
      <p:sp>
        <p:nvSpPr>
          <p:cNvPr id="2" name="标题 1"/>
          <p:cNvSpPr>
            <a:spLocks noGrp="1"/>
          </p:cNvSpPr>
          <p:nvPr>
            <p:ph type="title"/>
          </p:nvPr>
        </p:nvSpPr>
        <p:spPr/>
        <p:txBody>
          <a:bodyPr/>
          <a:lstStyle/>
          <a:p>
            <a:r>
              <a:rPr lang="zh-CN" altLang="en-US" dirty="0"/>
              <a:t>向量加法运算加速效果</a:t>
            </a:r>
          </a:p>
        </p:txBody>
      </p:sp>
      <p:sp>
        <p:nvSpPr>
          <p:cNvPr id="5" name="文本框 4"/>
          <p:cNvSpPr txBox="1"/>
          <p:nvPr/>
        </p:nvSpPr>
        <p:spPr>
          <a:xfrm>
            <a:off x="4705165" y="1935332"/>
            <a:ext cx="3710866" cy="369332"/>
          </a:xfrm>
          <a:prstGeom prst="rect">
            <a:avLst/>
          </a:prstGeom>
          <a:noFill/>
        </p:spPr>
        <p:txBody>
          <a:bodyPr wrap="square" rtlCol="0">
            <a:spAutoFit/>
          </a:bodyPr>
          <a:lstStyle/>
          <a:p>
            <a:r>
              <a:rPr lang="zh-CN" altLang="en-US" dirty="0">
                <a:solidFill>
                  <a:srgbClr val="FF0000"/>
                </a:solidFill>
              </a:rPr>
              <a:t>标量运算向量加法，</a:t>
            </a:r>
            <a:r>
              <a:rPr lang="en-US" altLang="zh-CN" dirty="0" err="1">
                <a:solidFill>
                  <a:srgbClr val="FF0000"/>
                </a:solidFill>
              </a:rPr>
              <a:t>data_size</a:t>
            </a:r>
            <a:r>
              <a:rPr lang="en-US" altLang="zh-CN" dirty="0">
                <a:solidFill>
                  <a:srgbClr val="FF0000"/>
                </a:solidFill>
              </a:rPr>
              <a:t>=5000</a:t>
            </a:r>
            <a:endParaRPr lang="zh-CN" altLang="en-US" dirty="0">
              <a:solidFill>
                <a:srgbClr val="FF0000"/>
              </a:solidFill>
            </a:endParaRPr>
          </a:p>
        </p:txBody>
      </p:sp>
      <p:pic>
        <p:nvPicPr>
          <p:cNvPr id="8" name="图片 7"/>
          <p:cNvPicPr>
            <a:picLocks noChangeAspect="1"/>
          </p:cNvPicPr>
          <p:nvPr/>
        </p:nvPicPr>
        <p:blipFill>
          <a:blip r:embed="rId3"/>
          <a:stretch>
            <a:fillRect/>
          </a:stretch>
        </p:blipFill>
        <p:spPr>
          <a:xfrm>
            <a:off x="838199" y="3355760"/>
            <a:ext cx="10857365" cy="1132224"/>
          </a:xfrm>
          <a:prstGeom prst="rect">
            <a:avLst/>
          </a:prstGeom>
        </p:spPr>
      </p:pic>
      <p:sp>
        <p:nvSpPr>
          <p:cNvPr id="9" name="文本框 8"/>
          <p:cNvSpPr txBox="1"/>
          <p:nvPr/>
        </p:nvSpPr>
        <p:spPr>
          <a:xfrm>
            <a:off x="5354714" y="3737206"/>
            <a:ext cx="5777884" cy="369332"/>
          </a:xfrm>
          <a:prstGeom prst="rect">
            <a:avLst/>
          </a:prstGeom>
          <a:noFill/>
        </p:spPr>
        <p:txBody>
          <a:bodyPr wrap="square" rtlCol="0">
            <a:spAutoFit/>
          </a:bodyPr>
          <a:lstStyle/>
          <a:p>
            <a:r>
              <a:rPr lang="zh-CN" altLang="en-US" dirty="0">
                <a:solidFill>
                  <a:srgbClr val="FF0000"/>
                </a:solidFill>
              </a:rPr>
              <a:t>向量运算向量加法，</a:t>
            </a:r>
            <a:r>
              <a:rPr lang="en-US" altLang="zh-CN" dirty="0" err="1">
                <a:solidFill>
                  <a:srgbClr val="FF0000"/>
                </a:solidFill>
              </a:rPr>
              <a:t>data_size</a:t>
            </a:r>
            <a:r>
              <a:rPr lang="en-US" altLang="zh-CN" dirty="0">
                <a:solidFill>
                  <a:srgbClr val="FF0000"/>
                </a:solidFill>
              </a:rPr>
              <a:t>=5000, </a:t>
            </a:r>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1412181" cy="584775"/>
          </a:xfrm>
          <a:prstGeom prst="rect">
            <a:avLst/>
          </a:prstGeom>
          <a:noFill/>
        </p:spPr>
        <p:txBody>
          <a:bodyPr wrap="none" rtlCol="0">
            <a:spAutoFit/>
          </a:bodyPr>
          <a:lstStyle/>
          <a:p>
            <a:r>
              <a:rPr lang="en-US" altLang="zh-CN" sz="3200" b="1" dirty="0">
                <a:gradFill>
                  <a:gsLst>
                    <a:gs pos="0">
                      <a:srgbClr val="012D86"/>
                    </a:gs>
                    <a:gs pos="100000">
                      <a:srgbClr val="0E2557"/>
                    </a:gs>
                  </a:gsLst>
                  <a:lin scaled="0"/>
                </a:gradFill>
                <a:latin typeface="+mj-ea"/>
                <a:ea typeface="+mj-ea"/>
              </a:rPr>
              <a:t>Part 1</a:t>
            </a:r>
          </a:p>
        </p:txBody>
      </p:sp>
      <p:sp>
        <p:nvSpPr>
          <p:cNvPr id="6" name="内容占位符 5"/>
          <p:cNvSpPr>
            <a:spLocks noGrp="1"/>
          </p:cNvSpPr>
          <p:nvPr>
            <p:ph idx="1"/>
          </p:nvPr>
        </p:nvSpPr>
        <p:spPr>
          <a:xfrm>
            <a:off x="838200" y="2673117"/>
            <a:ext cx="10515600" cy="4274092"/>
          </a:xfrm>
        </p:spPr>
        <p:txBody>
          <a:bodyPr>
            <a:normAutofit/>
          </a:bodyPr>
          <a:lstStyle/>
          <a:p>
            <a:pPr marL="0" indent="0" algn="ctr">
              <a:buNone/>
            </a:pPr>
            <a:r>
              <a:rPr lang="zh-CN" altLang="en-US" sz="6600" dirty="0"/>
              <a:t>项目介绍</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a:stretch>
            <a:fillRect/>
          </a:stretch>
        </p:blipFill>
        <p:spPr>
          <a:xfrm>
            <a:off x="1188254" y="1429305"/>
            <a:ext cx="9235483" cy="5063570"/>
          </a:xfrm>
          <a:prstGeom prst="rect">
            <a:avLst/>
          </a:prstGeom>
        </p:spPr>
      </p:pic>
      <p:sp>
        <p:nvSpPr>
          <p:cNvPr id="2" name="标题 1"/>
          <p:cNvSpPr>
            <a:spLocks noGrp="1"/>
          </p:cNvSpPr>
          <p:nvPr>
            <p:ph type="title"/>
          </p:nvPr>
        </p:nvSpPr>
        <p:spPr/>
        <p:txBody>
          <a:bodyPr/>
          <a:lstStyle/>
          <a:p>
            <a:r>
              <a:rPr lang="zh-CN" altLang="en-US" dirty="0"/>
              <a:t>改变单次并行运算数量</a:t>
            </a:r>
            <a:r>
              <a:rPr lang="en-US" altLang="zh-CN" dirty="0" err="1"/>
              <a:t>Vlength</a:t>
            </a:r>
            <a:endParaRPr lang="zh-CN" altLang="en-US" dirty="0"/>
          </a:p>
        </p:txBody>
      </p:sp>
      <p:sp>
        <p:nvSpPr>
          <p:cNvPr id="5" name="文本框 4"/>
          <p:cNvSpPr txBox="1"/>
          <p:nvPr/>
        </p:nvSpPr>
        <p:spPr>
          <a:xfrm>
            <a:off x="4811697" y="2343705"/>
            <a:ext cx="198859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=5000</a:t>
            </a:r>
          </a:p>
          <a:p>
            <a:r>
              <a:rPr lang="en-US" altLang="zh-CN" dirty="0" err="1">
                <a:solidFill>
                  <a:srgbClr val="FF0000"/>
                </a:solidFill>
              </a:rPr>
              <a:t>Vlength</a:t>
            </a:r>
            <a:r>
              <a:rPr lang="en-US" altLang="zh-CN" dirty="0">
                <a:solidFill>
                  <a:srgbClr val="FF0000"/>
                </a:solidFill>
              </a:rPr>
              <a:t>=1:1:128</a:t>
            </a:r>
            <a:endParaRPr lang="zh-CN" altLang="en-US"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2"/>
          <a:stretch>
            <a:fillRect/>
          </a:stretch>
        </p:blipFill>
        <p:spPr>
          <a:xfrm>
            <a:off x="1815362" y="1349406"/>
            <a:ext cx="8561276" cy="5143469"/>
          </a:xfrm>
          <a:prstGeom prst="rect">
            <a:avLst/>
          </a:prstGeom>
        </p:spPr>
      </p:pic>
      <p:sp>
        <p:nvSpPr>
          <p:cNvPr id="2" name="标题 1"/>
          <p:cNvSpPr>
            <a:spLocks noGrp="1"/>
          </p:cNvSpPr>
          <p:nvPr>
            <p:ph type="title"/>
          </p:nvPr>
        </p:nvSpPr>
        <p:spPr/>
        <p:txBody>
          <a:bodyPr/>
          <a:lstStyle/>
          <a:p>
            <a:r>
              <a:rPr lang="zh-CN" altLang="en-US" dirty="0"/>
              <a:t>改变数组大小（向量长度）</a:t>
            </a:r>
            <a:r>
              <a:rPr lang="en-US" altLang="zh-CN" dirty="0" err="1"/>
              <a:t>datasize</a:t>
            </a:r>
            <a:endParaRPr lang="zh-CN" altLang="en-US" dirty="0"/>
          </a:p>
        </p:txBody>
      </p:sp>
      <p:sp>
        <p:nvSpPr>
          <p:cNvPr id="7" name="文本框 6"/>
          <p:cNvSpPr txBox="1"/>
          <p:nvPr/>
        </p:nvSpPr>
        <p:spPr>
          <a:xfrm>
            <a:off x="4811697" y="2343705"/>
            <a:ext cx="2334828" cy="646331"/>
          </a:xfrm>
          <a:prstGeom prst="rect">
            <a:avLst/>
          </a:prstGeom>
          <a:noFill/>
        </p:spPr>
        <p:txBody>
          <a:bodyPr wrap="square" rtlCol="0">
            <a:spAutoFit/>
          </a:bodyPr>
          <a:lstStyle/>
          <a:p>
            <a:r>
              <a:rPr lang="en-US" altLang="zh-CN" dirty="0" err="1">
                <a:solidFill>
                  <a:srgbClr val="FF0000"/>
                </a:solidFill>
              </a:rPr>
              <a:t>Data_size</a:t>
            </a:r>
            <a:r>
              <a:rPr lang="en-US" altLang="zh-CN" dirty="0">
                <a:solidFill>
                  <a:srgbClr val="FF0000"/>
                </a:solidFill>
              </a:rPr>
              <a:t>=10:10:5000</a:t>
            </a:r>
          </a:p>
          <a:p>
            <a:r>
              <a:rPr lang="en-US" altLang="zh-CN" dirty="0" err="1">
                <a:solidFill>
                  <a:srgbClr val="FF0000"/>
                </a:solidFill>
              </a:rPr>
              <a:t>Vlength</a:t>
            </a:r>
            <a:r>
              <a:rPr lang="en-US" altLang="zh-CN" dirty="0">
                <a:solidFill>
                  <a:srgbClr val="FF0000"/>
                </a:solidFill>
              </a:rPr>
              <a:t>=128</a:t>
            </a:r>
            <a:endParaRPr lang="zh-CN" altLang="en-US" dirty="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780" y="424559"/>
            <a:ext cx="10515600" cy="1325563"/>
          </a:xfrm>
        </p:spPr>
        <p:txBody>
          <a:bodyPr>
            <a:normAutofit/>
          </a:bodyPr>
          <a:lstStyle/>
          <a:p>
            <a:r>
              <a:rPr lang="en-US" altLang="zh-CN" sz="5400" dirty="0"/>
              <a:t>Part 4</a:t>
            </a:r>
            <a:endParaRPr lang="zh-CN" altLang="en-US" sz="5400" dirty="0"/>
          </a:p>
        </p:txBody>
      </p:sp>
      <p:sp>
        <p:nvSpPr>
          <p:cNvPr id="7" name="矩形 6"/>
          <p:cNvSpPr/>
          <p:nvPr/>
        </p:nvSpPr>
        <p:spPr>
          <a:xfrm>
            <a:off x="3186580" y="1176876"/>
            <a:ext cx="6768859" cy="3415030"/>
          </a:xfrm>
          <a:prstGeom prst="rect">
            <a:avLst/>
          </a:prstGeom>
        </p:spPr>
        <p:txBody>
          <a:bodyPr wrap="square">
            <a:spAutoFit/>
          </a:bodyPr>
          <a:lstStyle/>
          <a:p>
            <a:pPr>
              <a:lnSpc>
                <a:spcPct val="300000"/>
              </a:lnSpc>
            </a:pPr>
            <a:r>
              <a:rPr lang="en-US" sz="7200" dirty="0"/>
              <a:t>CNN</a:t>
            </a:r>
            <a:r>
              <a:rPr lang="zh-CN" altLang="en-US" sz="7200" dirty="0"/>
              <a:t>网络加速</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sym typeface="+mn-ea"/>
              </a:rPr>
              <a:t>CNN</a:t>
            </a:r>
            <a:r>
              <a:rPr lang="zh-CN" altLang="en-US" b="1" dirty="0">
                <a:sym typeface="+mn-ea"/>
              </a:rPr>
              <a:t>网络加速的实现思路</a:t>
            </a:r>
          </a:p>
        </p:txBody>
      </p:sp>
      <p:sp>
        <p:nvSpPr>
          <p:cNvPr id="3" name="内容占位符 2"/>
          <p:cNvSpPr>
            <a:spLocks noGrp="1"/>
          </p:cNvSpPr>
          <p:nvPr>
            <p:ph idx="1"/>
          </p:nvPr>
        </p:nvSpPr>
        <p:spPr>
          <a:xfrm>
            <a:off x="838200" y="1458686"/>
            <a:ext cx="10515600" cy="5034189"/>
          </a:xfrm>
        </p:spPr>
        <p:txBody>
          <a:bodyPr>
            <a:normAutofit/>
          </a:bodyPr>
          <a:lstStyle/>
          <a:p>
            <a:endParaRPr lang="zh-CN" sz="3200" dirty="0"/>
          </a:p>
          <a:p>
            <a:r>
              <a:rPr lang="zh-CN" sz="3200" dirty="0"/>
              <a:t>将</a:t>
            </a:r>
            <a:r>
              <a:rPr lang="en-US" altLang="zh-CN" sz="3200" dirty="0"/>
              <a:t>hwacha</a:t>
            </a:r>
            <a:r>
              <a:rPr lang="zh-CN" altLang="en-US" sz="3200" dirty="0"/>
              <a:t>加速代码放在</a:t>
            </a:r>
            <a:r>
              <a:rPr lang="en-US" altLang="zh-CN" sz="3200" dirty="0"/>
              <a:t>lenet</a:t>
            </a:r>
            <a:r>
              <a:rPr lang="zh-CN" altLang="en-US" sz="3200" dirty="0"/>
              <a:t>文件夹的目录下编译仿真</a:t>
            </a:r>
          </a:p>
          <a:p>
            <a:endParaRPr lang="zh-CN" sz="3200" dirty="0"/>
          </a:p>
          <a:p>
            <a:r>
              <a:rPr lang="zh-CN" altLang="en-US" sz="3200" dirty="0"/>
              <a:t>改进</a:t>
            </a:r>
            <a:r>
              <a:rPr lang="en-US" altLang="zh-CN" sz="3200" dirty="0"/>
              <a:t>hwacha-net</a:t>
            </a:r>
            <a:r>
              <a:rPr lang="zh-CN" altLang="en-US" sz="3200" dirty="0"/>
              <a:t>，解决</a:t>
            </a:r>
            <a:r>
              <a:rPr lang="en-US" altLang="zh-CN" sz="3200" dirty="0"/>
              <a:t>illegal instruction</a:t>
            </a:r>
            <a:r>
              <a:rPr lang="zh-CN" altLang="en-US" sz="3200" dirty="0"/>
              <a:t>问题</a:t>
            </a:r>
          </a:p>
          <a:p>
            <a:endParaRPr lang="zh-CN" altLang="en-US" sz="3200" dirty="0"/>
          </a:p>
          <a:p>
            <a:r>
              <a:rPr lang="zh-CN" sz="3200" dirty="0">
                <a:sym typeface="+mn-ea"/>
              </a:rPr>
              <a:t>在</a:t>
            </a:r>
            <a:r>
              <a:rPr lang="en-US" altLang="zh-CN" sz="3200" dirty="0">
                <a:sym typeface="+mn-ea"/>
              </a:rPr>
              <a:t>benchmark</a:t>
            </a:r>
            <a:r>
              <a:rPr lang="zh-CN" altLang="en-US" sz="3200" dirty="0">
                <a:sym typeface="+mn-ea"/>
              </a:rPr>
              <a:t>里创建文件夹，放入</a:t>
            </a:r>
            <a:r>
              <a:rPr lang="en-US" altLang="zh-CN" sz="3200" dirty="0">
                <a:sym typeface="+mn-ea"/>
              </a:rPr>
              <a:t>hwacha</a:t>
            </a:r>
            <a:r>
              <a:rPr lang="zh-CN" altLang="en-US" sz="3200" dirty="0">
                <a:sym typeface="+mn-ea"/>
              </a:rPr>
              <a:t>加速代码进行编译仿真</a:t>
            </a:r>
            <a:endParaRPr lang="zh-CN" altLang="en-US" sz="3200" dirty="0"/>
          </a:p>
          <a:p>
            <a:endParaRPr lang="zh-CN" altLang="en-US" sz="3200" dirty="0"/>
          </a:p>
          <a:p>
            <a:endParaRPr lang="zh-CN" altLang="en-US" sz="3200" dirty="0"/>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sz="3600" dirty="0">
                <a:sym typeface="+mn-ea"/>
              </a:rPr>
              <a:t>将</a:t>
            </a:r>
            <a:r>
              <a:rPr lang="en-US" altLang="zh-CN" sz="3600" dirty="0">
                <a:sym typeface="+mn-ea"/>
              </a:rPr>
              <a:t>hwacha</a:t>
            </a:r>
            <a:r>
              <a:rPr lang="zh-CN" altLang="en-US" sz="3600" dirty="0">
                <a:sym typeface="+mn-ea"/>
              </a:rPr>
              <a:t>加速代码放在</a:t>
            </a:r>
            <a:r>
              <a:rPr lang="en-US" altLang="zh-CN" sz="3600" dirty="0">
                <a:sym typeface="+mn-ea"/>
              </a:rPr>
              <a:t>lenet</a:t>
            </a:r>
            <a:r>
              <a:rPr lang="zh-CN" altLang="en-US" sz="3600" dirty="0">
                <a:sym typeface="+mn-ea"/>
              </a:rPr>
              <a:t>文件夹的目录下编译仿真</a:t>
            </a:r>
            <a:endParaRPr lang="zh-CN" altLang="en-US" sz="3600" dirty="0"/>
          </a:p>
        </p:txBody>
      </p:sp>
      <p:pic>
        <p:nvPicPr>
          <p:cNvPr id="4" name="图片 3"/>
          <p:cNvPicPr>
            <a:picLocks noChangeAspect="1"/>
          </p:cNvPicPr>
          <p:nvPr/>
        </p:nvPicPr>
        <p:blipFill>
          <a:blip r:embed="rId3"/>
          <a:stretch>
            <a:fillRect/>
          </a:stretch>
        </p:blipFill>
        <p:spPr>
          <a:xfrm>
            <a:off x="492125" y="2517775"/>
            <a:ext cx="11384280" cy="27539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sym typeface="+mn-ea"/>
              </a:rPr>
              <a:t>改进</a:t>
            </a:r>
            <a:r>
              <a:rPr lang="en-US" altLang="zh-CN" sz="3600" dirty="0">
                <a:sym typeface="+mn-ea"/>
              </a:rPr>
              <a:t>hwacha-net</a:t>
            </a:r>
            <a:r>
              <a:rPr lang="zh-CN" altLang="en-US" sz="3600" dirty="0">
                <a:sym typeface="+mn-ea"/>
              </a:rPr>
              <a:t>，解决</a:t>
            </a:r>
            <a:r>
              <a:rPr lang="en-US" altLang="zh-CN" sz="3600" dirty="0">
                <a:sym typeface="+mn-ea"/>
              </a:rPr>
              <a:t>illegal instruction</a:t>
            </a:r>
            <a:r>
              <a:rPr lang="zh-CN" altLang="en-US" sz="3600" dirty="0">
                <a:sym typeface="+mn-ea"/>
              </a:rPr>
              <a:t>问题</a:t>
            </a:r>
            <a:endParaRPr lang="zh-CN" altLang="en-US" sz="3600" dirty="0"/>
          </a:p>
        </p:txBody>
      </p:sp>
      <p:pic>
        <p:nvPicPr>
          <p:cNvPr id="5" name="内容占位符 4"/>
          <p:cNvPicPr>
            <a:picLocks noGrp="1" noChangeAspect="1"/>
          </p:cNvPicPr>
          <p:nvPr>
            <p:ph idx="1"/>
            <p:custDataLst>
              <p:tags r:id="rId1"/>
            </p:custDataLst>
          </p:nvPr>
        </p:nvPicPr>
        <p:blipFill>
          <a:blip r:embed="rId4"/>
          <a:stretch>
            <a:fillRect/>
          </a:stretch>
        </p:blipFill>
        <p:spPr>
          <a:xfrm>
            <a:off x="678815" y="1270000"/>
            <a:ext cx="10493375" cy="5574665"/>
          </a:xfrm>
          <a:prstGeom prst="rect">
            <a:avLst/>
          </a:prstGeom>
        </p:spPr>
      </p:pic>
      <p:sp>
        <p:nvSpPr>
          <p:cNvPr id="8" name="文本框 7"/>
          <p:cNvSpPr txBox="1"/>
          <p:nvPr/>
        </p:nvSpPr>
        <p:spPr>
          <a:xfrm flipH="1">
            <a:off x="6204585" y="4501515"/>
            <a:ext cx="3989070" cy="645160"/>
          </a:xfrm>
          <a:prstGeom prst="rect">
            <a:avLst/>
          </a:prstGeom>
          <a:noFill/>
        </p:spPr>
        <p:txBody>
          <a:bodyPr wrap="square" rtlCol="0">
            <a:spAutoFit/>
          </a:bodyPr>
          <a:lstStyle/>
          <a:p>
            <a:r>
              <a:rPr lang="zh-CN" altLang="en-US">
                <a:solidFill>
                  <a:srgbClr val="FF0000"/>
                </a:solidFill>
              </a:rPr>
              <a:t>遇到的问题，可能原因，指令集不匹配，首先排查出现问题的代码</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排查出现问题的代码</a:t>
            </a:r>
          </a:p>
        </p:txBody>
      </p:sp>
      <p:pic>
        <p:nvPicPr>
          <p:cNvPr id="5" name="内容占位符 4"/>
          <p:cNvPicPr>
            <a:picLocks noGrp="1" noChangeAspect="1"/>
          </p:cNvPicPr>
          <p:nvPr>
            <p:ph idx="1"/>
          </p:nvPr>
        </p:nvPicPr>
        <p:blipFill>
          <a:blip r:embed="rId3"/>
          <a:stretch>
            <a:fillRect/>
          </a:stretch>
        </p:blipFill>
        <p:spPr>
          <a:xfrm>
            <a:off x="1475105" y="1942465"/>
            <a:ext cx="9111615" cy="3830320"/>
          </a:xfrm>
          <a:prstGeom prst="rect">
            <a:avLst/>
          </a:prstGeom>
        </p:spPr>
      </p:pic>
      <p:sp>
        <p:nvSpPr>
          <p:cNvPr id="6" name="文本框 5"/>
          <p:cNvSpPr txBox="1"/>
          <p:nvPr/>
        </p:nvSpPr>
        <p:spPr>
          <a:xfrm>
            <a:off x="6111875" y="2654300"/>
            <a:ext cx="4062730" cy="368300"/>
          </a:xfrm>
          <a:prstGeom prst="rect">
            <a:avLst/>
          </a:prstGeom>
          <a:noFill/>
        </p:spPr>
        <p:txBody>
          <a:bodyPr wrap="square" rtlCol="0">
            <a:spAutoFit/>
          </a:bodyPr>
          <a:lstStyle/>
          <a:p>
            <a:r>
              <a:rPr lang="zh-CN" altLang="en-US">
                <a:solidFill>
                  <a:srgbClr val="FF0000"/>
                </a:solidFill>
              </a:rPr>
              <a:t>可以正常输出的语句</a:t>
            </a:r>
          </a:p>
        </p:txBody>
      </p:sp>
      <p:pic>
        <p:nvPicPr>
          <p:cNvPr id="7" name="图片 6"/>
          <p:cNvPicPr>
            <a:picLocks noChangeAspect="1"/>
          </p:cNvPicPr>
          <p:nvPr/>
        </p:nvPicPr>
        <p:blipFill>
          <a:blip r:embed="rId4"/>
          <a:stretch>
            <a:fillRect/>
          </a:stretch>
        </p:blipFill>
        <p:spPr>
          <a:xfrm>
            <a:off x="1281430" y="1516380"/>
            <a:ext cx="9499600" cy="5102225"/>
          </a:xfrm>
          <a:prstGeom prst="rect">
            <a:avLst/>
          </a:prstGeom>
        </p:spPr>
      </p:pic>
      <p:sp>
        <p:nvSpPr>
          <p:cNvPr id="8" name="文本框 7"/>
          <p:cNvSpPr txBox="1"/>
          <p:nvPr/>
        </p:nvSpPr>
        <p:spPr>
          <a:xfrm>
            <a:off x="7084060" y="3964940"/>
            <a:ext cx="2926080" cy="460375"/>
          </a:xfrm>
          <a:prstGeom prst="rect">
            <a:avLst/>
          </a:prstGeom>
          <a:noFill/>
        </p:spPr>
        <p:txBody>
          <a:bodyPr wrap="none" rtlCol="0">
            <a:spAutoFit/>
          </a:bodyPr>
          <a:lstStyle/>
          <a:p>
            <a:r>
              <a:rPr lang="zh-CN" altLang="en-US" sz="2400">
                <a:solidFill>
                  <a:srgbClr val="FF0000"/>
                </a:solidFill>
              </a:rPr>
              <a:t>内联汇编的加速代码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600" dirty="0">
                <a:sym typeface="+mn-ea"/>
              </a:rPr>
              <a:t>改进</a:t>
            </a:r>
            <a:r>
              <a:rPr lang="en-US" altLang="zh-CN" sz="3600" dirty="0">
                <a:sym typeface="+mn-ea"/>
              </a:rPr>
              <a:t>hwacha-net</a:t>
            </a:r>
            <a:r>
              <a:rPr lang="zh-CN" altLang="en-US" sz="3600" dirty="0">
                <a:sym typeface="+mn-ea"/>
              </a:rPr>
              <a:t>，解决</a:t>
            </a:r>
            <a:r>
              <a:rPr lang="en-US" altLang="zh-CN" sz="3600" dirty="0">
                <a:sym typeface="+mn-ea"/>
              </a:rPr>
              <a:t>illegal instruction</a:t>
            </a:r>
            <a:r>
              <a:rPr lang="zh-CN" altLang="en-US" sz="3600" dirty="0">
                <a:sym typeface="+mn-ea"/>
              </a:rPr>
              <a:t>问题</a:t>
            </a:r>
            <a:endParaRPr lang="zh-CN" altLang="en-US" sz="3600" dirty="0"/>
          </a:p>
        </p:txBody>
      </p:sp>
      <p:pic>
        <p:nvPicPr>
          <p:cNvPr id="4" name="图片 3"/>
          <p:cNvPicPr>
            <a:picLocks noChangeAspect="1"/>
          </p:cNvPicPr>
          <p:nvPr/>
        </p:nvPicPr>
        <p:blipFill>
          <a:blip r:embed="rId3"/>
          <a:stretch>
            <a:fillRect/>
          </a:stretch>
        </p:blipFill>
        <p:spPr>
          <a:xfrm>
            <a:off x="356235" y="1584960"/>
            <a:ext cx="11308715" cy="4597400"/>
          </a:xfrm>
          <a:prstGeom prst="rect">
            <a:avLst/>
          </a:prstGeom>
        </p:spPr>
      </p:pic>
      <p:sp>
        <p:nvSpPr>
          <p:cNvPr id="6" name="文本框 5"/>
          <p:cNvSpPr txBox="1"/>
          <p:nvPr/>
        </p:nvSpPr>
        <p:spPr>
          <a:xfrm>
            <a:off x="7859395" y="3253105"/>
            <a:ext cx="3016250" cy="706755"/>
          </a:xfrm>
          <a:prstGeom prst="rect">
            <a:avLst/>
          </a:prstGeom>
          <a:noFill/>
        </p:spPr>
        <p:txBody>
          <a:bodyPr wrap="square" rtlCol="0">
            <a:spAutoFit/>
          </a:bodyPr>
          <a:lstStyle/>
          <a:p>
            <a:r>
              <a:rPr lang="en-US" altLang="zh-CN" sz="2000">
                <a:solidFill>
                  <a:srgbClr val="FF0000"/>
                </a:solidFill>
              </a:rPr>
              <a:t>hwacha-net</a:t>
            </a:r>
            <a:r>
              <a:rPr lang="zh-CN" altLang="en-US" sz="2000">
                <a:solidFill>
                  <a:srgbClr val="FF0000"/>
                </a:solidFill>
              </a:rPr>
              <a:t>中定义的指令集</a:t>
            </a:r>
          </a:p>
        </p:txBody>
      </p:sp>
      <p:pic>
        <p:nvPicPr>
          <p:cNvPr id="7" name="图片 6"/>
          <p:cNvPicPr>
            <a:picLocks noChangeAspect="1"/>
          </p:cNvPicPr>
          <p:nvPr/>
        </p:nvPicPr>
        <p:blipFill>
          <a:blip r:embed="rId4"/>
          <a:stretch>
            <a:fillRect/>
          </a:stretch>
        </p:blipFill>
        <p:spPr>
          <a:xfrm>
            <a:off x="511810" y="1425575"/>
            <a:ext cx="10997565" cy="5294630"/>
          </a:xfrm>
          <a:prstGeom prst="rect">
            <a:avLst/>
          </a:prstGeom>
        </p:spPr>
      </p:pic>
      <p:sp>
        <p:nvSpPr>
          <p:cNvPr id="9" name="文本框 8"/>
          <p:cNvSpPr txBox="1"/>
          <p:nvPr/>
        </p:nvSpPr>
        <p:spPr>
          <a:xfrm>
            <a:off x="7724140" y="3919855"/>
            <a:ext cx="4762500" cy="460375"/>
          </a:xfrm>
          <a:prstGeom prst="rect">
            <a:avLst/>
          </a:prstGeom>
          <a:noFill/>
        </p:spPr>
        <p:txBody>
          <a:bodyPr wrap="square" rtlCol="0">
            <a:spAutoFit/>
          </a:bodyPr>
          <a:lstStyle/>
          <a:p>
            <a:r>
              <a:rPr lang="en-US" altLang="zh-CN" sz="2400">
                <a:solidFill>
                  <a:srgbClr val="FF0000"/>
                </a:solidFill>
              </a:rPr>
              <a:t>benchmark</a:t>
            </a:r>
            <a:r>
              <a:rPr lang="zh-CN" altLang="en-US" sz="2400">
                <a:solidFill>
                  <a:srgbClr val="FF0000"/>
                </a:solidFill>
              </a:rPr>
              <a:t>里定义的指令集</a:t>
            </a:r>
          </a:p>
        </p:txBody>
      </p:sp>
      <p:pic>
        <p:nvPicPr>
          <p:cNvPr id="10" name="图片 9" descr="Snipaste_2020-01-04_20-46-10"/>
          <p:cNvPicPr>
            <a:picLocks noChangeAspect="1"/>
          </p:cNvPicPr>
          <p:nvPr/>
        </p:nvPicPr>
        <p:blipFill>
          <a:blip r:embed="rId5"/>
          <a:stretch>
            <a:fillRect/>
          </a:stretch>
        </p:blipFill>
        <p:spPr>
          <a:xfrm>
            <a:off x="738505" y="1349375"/>
            <a:ext cx="10544175" cy="5601335"/>
          </a:xfrm>
          <a:prstGeom prst="rect">
            <a:avLst/>
          </a:prstGeom>
        </p:spPr>
      </p:pic>
      <p:sp>
        <p:nvSpPr>
          <p:cNvPr id="11" name="文本框 10"/>
          <p:cNvSpPr txBox="1"/>
          <p:nvPr/>
        </p:nvSpPr>
        <p:spPr>
          <a:xfrm>
            <a:off x="8665845" y="4213860"/>
            <a:ext cx="1960880" cy="521970"/>
          </a:xfrm>
          <a:prstGeom prst="rect">
            <a:avLst/>
          </a:prstGeom>
          <a:noFill/>
        </p:spPr>
        <p:txBody>
          <a:bodyPr wrap="none" rtlCol="0">
            <a:spAutoFit/>
          </a:bodyPr>
          <a:lstStyle/>
          <a:p>
            <a:r>
              <a:rPr lang="zh-CN" altLang="en-US" sz="2800">
                <a:solidFill>
                  <a:srgbClr val="FF0000"/>
                </a:solidFill>
              </a:rPr>
              <a:t>更改指令集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additive="base">
                                        <p:cTn id="2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8480" y="48895"/>
            <a:ext cx="13044170" cy="1325880"/>
          </a:xfrm>
        </p:spPr>
        <p:txBody>
          <a:bodyPr>
            <a:normAutofit/>
          </a:bodyPr>
          <a:lstStyle/>
          <a:p>
            <a:r>
              <a:rPr lang="zh-CN" sz="3600" dirty="0">
                <a:sym typeface="+mn-ea"/>
              </a:rPr>
              <a:t>在</a:t>
            </a:r>
            <a:r>
              <a:rPr lang="en-US" altLang="zh-CN" sz="3600" dirty="0">
                <a:sym typeface="+mn-ea"/>
              </a:rPr>
              <a:t>benchmark</a:t>
            </a:r>
            <a:r>
              <a:rPr lang="zh-CN" altLang="en-US" sz="3600" dirty="0">
                <a:sym typeface="+mn-ea"/>
              </a:rPr>
              <a:t>里创建文件夹，放入</a:t>
            </a:r>
            <a:r>
              <a:rPr lang="en-US" altLang="zh-CN" sz="3600" dirty="0">
                <a:sym typeface="+mn-ea"/>
              </a:rPr>
              <a:t>hwacha</a:t>
            </a:r>
            <a:r>
              <a:rPr lang="zh-CN" altLang="en-US" sz="3600" dirty="0">
                <a:sym typeface="+mn-ea"/>
              </a:rPr>
              <a:t>代码进行编译</a:t>
            </a:r>
            <a:endParaRPr lang="zh-CN" altLang="en-US" sz="3600" dirty="0"/>
          </a:p>
        </p:txBody>
      </p:sp>
      <p:pic>
        <p:nvPicPr>
          <p:cNvPr id="4" name="图片 3"/>
          <p:cNvPicPr>
            <a:picLocks noChangeAspect="1"/>
          </p:cNvPicPr>
          <p:nvPr/>
        </p:nvPicPr>
        <p:blipFill>
          <a:blip r:embed="rId3"/>
          <a:stretch>
            <a:fillRect/>
          </a:stretch>
        </p:blipFill>
        <p:spPr>
          <a:xfrm>
            <a:off x="1020445" y="981710"/>
            <a:ext cx="10787380" cy="5730875"/>
          </a:xfrm>
          <a:prstGeom prst="rect">
            <a:avLst/>
          </a:prstGeom>
        </p:spPr>
      </p:pic>
      <p:sp>
        <p:nvSpPr>
          <p:cNvPr id="6" name="文本框 5"/>
          <p:cNvSpPr txBox="1"/>
          <p:nvPr/>
        </p:nvSpPr>
        <p:spPr>
          <a:xfrm>
            <a:off x="7632065" y="1784350"/>
            <a:ext cx="4175125" cy="645160"/>
          </a:xfrm>
          <a:prstGeom prst="rect">
            <a:avLst/>
          </a:prstGeom>
          <a:noFill/>
        </p:spPr>
        <p:txBody>
          <a:bodyPr wrap="square" rtlCol="0">
            <a:spAutoFit/>
          </a:bodyPr>
          <a:lstStyle/>
          <a:p>
            <a:r>
              <a:rPr lang="zh-CN" altLang="en-US">
                <a:solidFill>
                  <a:srgbClr val="FF0000"/>
                </a:solidFill>
              </a:rPr>
              <a:t>生成卷积核的随机函数报错，缺少标准库</a:t>
            </a:r>
          </a:p>
        </p:txBody>
      </p:sp>
      <p:sp>
        <p:nvSpPr>
          <p:cNvPr id="7" name="文本框 6"/>
          <p:cNvSpPr txBox="1"/>
          <p:nvPr/>
        </p:nvSpPr>
        <p:spPr>
          <a:xfrm>
            <a:off x="7632065" y="2533015"/>
            <a:ext cx="4175125" cy="368300"/>
          </a:xfrm>
          <a:prstGeom prst="rect">
            <a:avLst/>
          </a:prstGeom>
          <a:noFill/>
        </p:spPr>
        <p:txBody>
          <a:bodyPr wrap="square" rtlCol="0">
            <a:spAutoFit/>
          </a:bodyPr>
          <a:lstStyle/>
          <a:p>
            <a:r>
              <a:rPr lang="zh-CN" altLang="en-US">
                <a:solidFill>
                  <a:srgbClr val="FF0000"/>
                </a:solidFill>
              </a:rPr>
              <a:t>读取文件的函数报错，缺少标准库</a:t>
            </a:r>
          </a:p>
        </p:txBody>
      </p:sp>
      <p:sp>
        <p:nvSpPr>
          <p:cNvPr id="9" name="文本框 8"/>
          <p:cNvSpPr txBox="1"/>
          <p:nvPr/>
        </p:nvSpPr>
        <p:spPr>
          <a:xfrm>
            <a:off x="7632700" y="4013200"/>
            <a:ext cx="4175125" cy="368300"/>
          </a:xfrm>
          <a:prstGeom prst="rect">
            <a:avLst/>
          </a:prstGeom>
          <a:noFill/>
        </p:spPr>
        <p:txBody>
          <a:bodyPr wrap="square" rtlCol="0">
            <a:spAutoFit/>
          </a:bodyPr>
          <a:lstStyle/>
          <a:p>
            <a:r>
              <a:rPr lang="zh-CN" altLang="en-US">
                <a:solidFill>
                  <a:srgbClr val="FF0000"/>
                </a:solidFill>
              </a:rPr>
              <a:t>操作内存的函数报错，缺少标准库</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525" y="246380"/>
            <a:ext cx="13044170" cy="1325880"/>
          </a:xfrm>
        </p:spPr>
        <p:txBody>
          <a:bodyPr>
            <a:normAutofit/>
          </a:bodyPr>
          <a:lstStyle/>
          <a:p>
            <a:r>
              <a:rPr lang="zh-CN" altLang="en-US" sz="3600">
                <a:solidFill>
                  <a:schemeClr val="tx1"/>
                </a:solidFill>
                <a:sym typeface="+mn-ea"/>
              </a:rPr>
              <a:t>解决了内存操作的标准库的报错</a:t>
            </a:r>
            <a:endParaRPr lang="zh-CN" altLang="en-US" sz="3600" dirty="0">
              <a:solidFill>
                <a:schemeClr val="tx1"/>
              </a:solidFill>
              <a:sym typeface="+mn-ea"/>
            </a:endParaRPr>
          </a:p>
        </p:txBody>
      </p:sp>
      <p:pic>
        <p:nvPicPr>
          <p:cNvPr id="5" name="图片 4"/>
          <p:cNvPicPr>
            <a:picLocks noChangeAspect="1"/>
          </p:cNvPicPr>
          <p:nvPr/>
        </p:nvPicPr>
        <p:blipFill>
          <a:blip r:embed="rId3"/>
          <a:stretch>
            <a:fillRect/>
          </a:stretch>
        </p:blipFill>
        <p:spPr>
          <a:xfrm>
            <a:off x="644525" y="1477645"/>
            <a:ext cx="10902950" cy="4714875"/>
          </a:xfrm>
          <a:prstGeom prst="rect">
            <a:avLst/>
          </a:prstGeom>
        </p:spPr>
      </p:pic>
      <p:sp>
        <p:nvSpPr>
          <p:cNvPr id="8" name="文本框 7"/>
          <p:cNvSpPr txBox="1"/>
          <p:nvPr/>
        </p:nvSpPr>
        <p:spPr>
          <a:xfrm>
            <a:off x="5869940" y="1572260"/>
            <a:ext cx="4841875" cy="645160"/>
          </a:xfrm>
          <a:prstGeom prst="rect">
            <a:avLst/>
          </a:prstGeom>
          <a:noFill/>
        </p:spPr>
        <p:txBody>
          <a:bodyPr wrap="square" rtlCol="0">
            <a:spAutoFit/>
          </a:bodyPr>
          <a:lstStyle/>
          <a:p>
            <a:r>
              <a:rPr lang="zh-CN" altLang="en-US">
                <a:solidFill>
                  <a:srgbClr val="FF0000"/>
                </a:solidFill>
              </a:rPr>
              <a:t>解决了内存操作的标准库的报错，只剩下了文件操作的标准库报错</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3462807" cy="1077218"/>
          </a:xfrm>
          <a:prstGeom prst="rect">
            <a:avLst/>
          </a:prstGeom>
          <a:noFill/>
        </p:spPr>
        <p:txBody>
          <a:bodyPr wrap="none" rtlCol="0">
            <a:spAutoFit/>
          </a:bodyPr>
          <a:lstStyle/>
          <a:p>
            <a:r>
              <a:rPr lang="en-US" altLang="zh-CN" sz="3200" b="1" dirty="0" err="1">
                <a:gradFill>
                  <a:gsLst>
                    <a:gs pos="0">
                      <a:srgbClr val="012D86"/>
                    </a:gs>
                    <a:gs pos="100000">
                      <a:srgbClr val="0E2557"/>
                    </a:gs>
                  </a:gsLst>
                  <a:lin scaled="0"/>
                </a:gradFill>
                <a:latin typeface="+mj-ea"/>
                <a:ea typeface="+mj-ea"/>
              </a:rPr>
              <a:t>Hwacha</a:t>
            </a:r>
            <a:r>
              <a:rPr lang="zh-CN" altLang="en-US" sz="3200" b="1" dirty="0">
                <a:gradFill>
                  <a:gsLst>
                    <a:gs pos="0">
                      <a:srgbClr val="012D86"/>
                    </a:gs>
                    <a:gs pos="100000">
                      <a:srgbClr val="0E2557"/>
                    </a:gs>
                  </a:gsLst>
                  <a:lin scaled="0"/>
                </a:gradFill>
                <a:latin typeface="+mj-ea"/>
                <a:ea typeface="+mj-ea"/>
              </a:rPr>
              <a:t>基本介绍</a:t>
            </a:r>
          </a:p>
          <a:p>
            <a:endParaRPr lang="en-US" altLang="zh-CN" sz="3200" b="1" dirty="0">
              <a:gradFill>
                <a:gsLst>
                  <a:gs pos="0">
                    <a:srgbClr val="012D86"/>
                  </a:gs>
                  <a:gs pos="100000">
                    <a:srgbClr val="0E2557"/>
                  </a:gs>
                </a:gsLst>
                <a:lin scaled="0"/>
              </a:gradFill>
              <a:latin typeface="+mj-ea"/>
              <a:ea typeface="+mj-ea"/>
            </a:endParaRPr>
          </a:p>
        </p:txBody>
      </p:sp>
      <p:sp>
        <p:nvSpPr>
          <p:cNvPr id="6" name="内容占位符 5"/>
          <p:cNvSpPr>
            <a:spLocks noGrp="1"/>
          </p:cNvSpPr>
          <p:nvPr>
            <p:ph idx="1"/>
          </p:nvPr>
        </p:nvSpPr>
        <p:spPr/>
        <p:txBody>
          <a:bodyPr/>
          <a:lstStyle/>
          <a:p>
            <a:r>
              <a:rPr lang="zh-CN" altLang="en-US" dirty="0"/>
              <a:t>一种新的矢量架构</a:t>
            </a:r>
          </a:p>
          <a:p>
            <a:r>
              <a:rPr lang="zh-CN" altLang="en-US" dirty="0"/>
              <a:t>注重数据的并行处理</a:t>
            </a:r>
          </a:p>
          <a:p>
            <a:r>
              <a:rPr lang="zh-CN" altLang="en-US" dirty="0"/>
              <a:t>通过分离来隐藏内存延迟，从而提高效率</a:t>
            </a:r>
          </a:p>
          <a:p>
            <a:r>
              <a:rPr lang="zh-CN" altLang="en-US" dirty="0"/>
              <a:t>利用标量化的操作数均匀性</a:t>
            </a:r>
          </a:p>
          <a:p>
            <a:r>
              <a:rPr lang="zh-CN" altLang="en-US" dirty="0"/>
              <a:t>通过预置高效控制流量</a:t>
            </a:r>
          </a:p>
          <a:p>
            <a:r>
              <a:rPr lang="zh-CN" altLang="en-US" dirty="0"/>
              <a:t>支持无缝混合精度</a:t>
            </a:r>
          </a:p>
          <a:p>
            <a:r>
              <a:rPr lang="zh-CN" altLang="en-US" dirty="0"/>
              <a:t>由</a:t>
            </a:r>
            <a:r>
              <a:rPr lang="en-US" altLang="zh-CN" dirty="0" err="1"/>
              <a:t>rocketchip</a:t>
            </a:r>
            <a:r>
              <a:rPr lang="zh-CN" altLang="en-US" dirty="0"/>
              <a:t>发展改进而来</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6140" y="246380"/>
            <a:ext cx="13044170" cy="1325880"/>
          </a:xfrm>
        </p:spPr>
        <p:txBody>
          <a:bodyPr>
            <a:normAutofit/>
          </a:bodyPr>
          <a:lstStyle/>
          <a:p>
            <a:r>
              <a:rPr lang="zh-CN" altLang="en-US" sz="3600">
                <a:solidFill>
                  <a:schemeClr val="tx1"/>
                </a:solidFill>
                <a:sym typeface="+mn-ea"/>
              </a:rPr>
              <a:t>读取了权值文件为数组</a:t>
            </a:r>
          </a:p>
        </p:txBody>
      </p:sp>
      <p:pic>
        <p:nvPicPr>
          <p:cNvPr id="3" name="图片 2"/>
          <p:cNvPicPr>
            <a:picLocks noChangeAspect="1"/>
          </p:cNvPicPr>
          <p:nvPr/>
        </p:nvPicPr>
        <p:blipFill>
          <a:blip r:embed="rId3"/>
          <a:stretch>
            <a:fillRect/>
          </a:stretch>
        </p:blipFill>
        <p:spPr>
          <a:xfrm>
            <a:off x="866140" y="1208405"/>
            <a:ext cx="10594975" cy="5628640"/>
          </a:xfrm>
          <a:prstGeom prst="rect">
            <a:avLst/>
          </a:prstGeom>
        </p:spPr>
      </p:pic>
      <p:sp>
        <p:nvSpPr>
          <p:cNvPr id="6" name="文本框 5"/>
          <p:cNvSpPr txBox="1"/>
          <p:nvPr/>
        </p:nvSpPr>
        <p:spPr>
          <a:xfrm>
            <a:off x="7767955" y="6114415"/>
            <a:ext cx="4841875" cy="368300"/>
          </a:xfrm>
          <a:prstGeom prst="rect">
            <a:avLst/>
          </a:prstGeom>
          <a:noFill/>
        </p:spPr>
        <p:txBody>
          <a:bodyPr wrap="square" rtlCol="0">
            <a:spAutoFit/>
          </a:bodyPr>
          <a:lstStyle/>
          <a:p>
            <a:r>
              <a:rPr lang="zh-CN" altLang="en-US">
                <a:solidFill>
                  <a:srgbClr val="FF0000"/>
                </a:solidFill>
              </a:rPr>
              <a:t>权值的数组大小</a:t>
            </a:r>
          </a:p>
        </p:txBody>
      </p:sp>
      <p:pic>
        <p:nvPicPr>
          <p:cNvPr id="7" name="图片 6"/>
          <p:cNvPicPr>
            <a:picLocks noChangeAspect="1"/>
          </p:cNvPicPr>
          <p:nvPr/>
        </p:nvPicPr>
        <p:blipFill>
          <a:blip r:embed="rId4"/>
          <a:stretch>
            <a:fillRect/>
          </a:stretch>
        </p:blipFill>
        <p:spPr>
          <a:xfrm>
            <a:off x="866140" y="1148080"/>
            <a:ext cx="10708640" cy="5688965"/>
          </a:xfrm>
          <a:prstGeom prst="rect">
            <a:avLst/>
          </a:prstGeom>
        </p:spPr>
      </p:pic>
      <p:sp>
        <p:nvSpPr>
          <p:cNvPr id="9" name="文本框 8"/>
          <p:cNvSpPr txBox="1"/>
          <p:nvPr/>
        </p:nvSpPr>
        <p:spPr>
          <a:xfrm>
            <a:off x="3175000" y="3287395"/>
            <a:ext cx="4101465" cy="368300"/>
          </a:xfrm>
          <a:prstGeom prst="rect">
            <a:avLst/>
          </a:prstGeom>
          <a:noFill/>
        </p:spPr>
        <p:txBody>
          <a:bodyPr wrap="square" rtlCol="0">
            <a:spAutoFit/>
          </a:bodyPr>
          <a:lstStyle/>
          <a:p>
            <a:r>
              <a:rPr lang="zh-CN" altLang="en-US">
                <a:solidFill>
                  <a:srgbClr val="FF0000"/>
                </a:solidFill>
              </a:rPr>
              <a:t>读出的数组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面临的问题：无法直接使用数组</a:t>
            </a:r>
          </a:p>
        </p:txBody>
      </p:sp>
      <p:pic>
        <p:nvPicPr>
          <p:cNvPr id="4" name="内容占位符 3"/>
          <p:cNvPicPr>
            <a:picLocks noGrp="1" noChangeAspect="1"/>
          </p:cNvPicPr>
          <p:nvPr>
            <p:ph idx="1"/>
          </p:nvPr>
        </p:nvPicPr>
        <p:blipFill>
          <a:blip r:embed="rId3"/>
          <a:stretch>
            <a:fillRect/>
          </a:stretch>
        </p:blipFill>
        <p:spPr>
          <a:xfrm>
            <a:off x="393700" y="2322830"/>
            <a:ext cx="11796395" cy="3300095"/>
          </a:xfrm>
          <a:prstGeom prst="rect">
            <a:avLst/>
          </a:prstGeom>
        </p:spPr>
      </p:pic>
      <p:sp>
        <p:nvSpPr>
          <p:cNvPr id="8" name="文本框 7"/>
          <p:cNvSpPr txBox="1"/>
          <p:nvPr/>
        </p:nvSpPr>
        <p:spPr>
          <a:xfrm>
            <a:off x="5994400" y="2871470"/>
            <a:ext cx="4841875" cy="645160"/>
          </a:xfrm>
          <a:prstGeom prst="rect">
            <a:avLst/>
          </a:prstGeom>
          <a:noFill/>
        </p:spPr>
        <p:txBody>
          <a:bodyPr wrap="square" rtlCol="0">
            <a:spAutoFit/>
          </a:bodyPr>
          <a:lstStyle/>
          <a:p>
            <a:r>
              <a:rPr lang="zh-CN" altLang="en-US">
                <a:solidFill>
                  <a:srgbClr val="FF0000"/>
                </a:solidFill>
              </a:rPr>
              <a:t>定义了</a:t>
            </a:r>
            <a:r>
              <a:rPr lang="en-US" altLang="zh-CN">
                <a:solidFill>
                  <a:srgbClr val="FF0000"/>
                </a:solidFill>
              </a:rPr>
              <a:t>lenet</a:t>
            </a:r>
            <a:r>
              <a:rPr lang="zh-CN" altLang="en-US">
                <a:solidFill>
                  <a:srgbClr val="FF0000"/>
                </a:solidFill>
              </a:rPr>
              <a:t>的数据类型，无法直接使用浮点型数组</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1398270" cy="583565"/>
          </a:xfrm>
          <a:prstGeom prst="rect">
            <a:avLst/>
          </a:prstGeom>
          <a:noFill/>
        </p:spPr>
        <p:txBody>
          <a:bodyPr wrap="none" rtlCol="0">
            <a:spAutoFit/>
          </a:bodyPr>
          <a:lstStyle/>
          <a:p>
            <a:r>
              <a:rPr lang="en-US" altLang="zh-CN" sz="3200" b="1" dirty="0">
                <a:gradFill>
                  <a:gsLst>
                    <a:gs pos="0">
                      <a:srgbClr val="012D86"/>
                    </a:gs>
                    <a:gs pos="100000">
                      <a:srgbClr val="0E2557"/>
                    </a:gs>
                  </a:gsLst>
                  <a:lin scaled="0"/>
                </a:gradFill>
                <a:latin typeface="+mj-ea"/>
                <a:ea typeface="+mj-ea"/>
              </a:rPr>
              <a:t>Part 5</a:t>
            </a:r>
          </a:p>
        </p:txBody>
      </p:sp>
      <p:sp>
        <p:nvSpPr>
          <p:cNvPr id="6" name="内容占位符 5"/>
          <p:cNvSpPr>
            <a:spLocks noGrp="1"/>
          </p:cNvSpPr>
          <p:nvPr>
            <p:ph idx="1"/>
          </p:nvPr>
        </p:nvSpPr>
        <p:spPr>
          <a:xfrm>
            <a:off x="838200" y="2673117"/>
            <a:ext cx="10515600" cy="4274092"/>
          </a:xfrm>
        </p:spPr>
        <p:txBody>
          <a:bodyPr>
            <a:normAutofit/>
          </a:bodyPr>
          <a:lstStyle/>
          <a:p>
            <a:pPr marL="0" indent="0" algn="ctr">
              <a:buNone/>
            </a:pPr>
            <a:r>
              <a:rPr lang="zh-CN" altLang="en-US" sz="6600" dirty="0"/>
              <a:t>分工安排</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分工安排</a:t>
            </a:r>
          </a:p>
        </p:txBody>
      </p:sp>
      <p:sp>
        <p:nvSpPr>
          <p:cNvPr id="3" name="内容占位符 2"/>
          <p:cNvSpPr>
            <a:spLocks noGrp="1"/>
          </p:cNvSpPr>
          <p:nvPr>
            <p:ph idx="1"/>
          </p:nvPr>
        </p:nvSpPr>
        <p:spPr/>
        <p:txBody>
          <a:bodyPr/>
          <a:lstStyle/>
          <a:p>
            <a:r>
              <a:rPr lang="zh-CN" altLang="en-US" dirty="0"/>
              <a:t>张旺：负责神经网络等代码的编写</a:t>
            </a:r>
            <a:endParaRPr lang="en-US" altLang="zh-CN" dirty="0"/>
          </a:p>
          <a:p>
            <a:r>
              <a:rPr lang="zh-CN" altLang="en-US" dirty="0"/>
              <a:t>管子义：负责神经网络论文的训练和测试</a:t>
            </a:r>
            <a:endParaRPr lang="en-US" altLang="zh-CN" dirty="0"/>
          </a:p>
          <a:p>
            <a:r>
              <a:rPr lang="zh-CN" altLang="en-US" dirty="0"/>
              <a:t>丘璋：负责测试环境搭建和测试工作</a:t>
            </a:r>
            <a:endParaRPr lang="en-US" altLang="zh-CN" dirty="0"/>
          </a:p>
          <a:p>
            <a:r>
              <a:rPr lang="zh-CN" altLang="en-US" dirty="0"/>
              <a:t>高君义：负责收集，整理资料和</a:t>
            </a:r>
            <a:r>
              <a:rPr lang="en-US" altLang="zh-CN" dirty="0"/>
              <a:t>debug</a:t>
            </a:r>
          </a:p>
          <a:p>
            <a:r>
              <a:rPr lang="zh-CN" altLang="en-US" dirty="0"/>
              <a:t>周文韬：负责向量加速代码的编写</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2673117"/>
            <a:ext cx="10515600" cy="4274092"/>
          </a:xfrm>
        </p:spPr>
        <p:txBody>
          <a:bodyPr>
            <a:normAutofit/>
          </a:bodyPr>
          <a:lstStyle/>
          <a:p>
            <a:pPr marL="0" indent="0" algn="ctr">
              <a:buNone/>
            </a:pPr>
            <a:r>
              <a:rPr lang="en-US" altLang="zh-CN" sz="6600" dirty="0"/>
              <a:t>Thanks</a:t>
            </a:r>
            <a:endParaRPr lang="zh-CN" altLang="en-US" sz="6600"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1240" y="617220"/>
            <a:ext cx="2201244" cy="646331"/>
          </a:xfrm>
          <a:prstGeom prst="rect">
            <a:avLst/>
          </a:prstGeom>
          <a:noFill/>
        </p:spPr>
        <p:txBody>
          <a:bodyPr wrap="none" rtlCol="0">
            <a:spAutoFit/>
          </a:bodyPr>
          <a:lstStyle/>
          <a:p>
            <a:r>
              <a:rPr lang="en-US" altLang="zh-CN" sz="3600" b="1" dirty="0">
                <a:gradFill>
                  <a:gsLst>
                    <a:gs pos="0">
                      <a:srgbClr val="012D86"/>
                    </a:gs>
                    <a:gs pos="100000">
                      <a:srgbClr val="0E2557"/>
                    </a:gs>
                  </a:gsLst>
                  <a:lin scaled="0"/>
                </a:gradFill>
                <a:latin typeface="+mj-ea"/>
                <a:ea typeface="+mj-ea"/>
              </a:rPr>
              <a:t>CNN</a:t>
            </a:r>
            <a:r>
              <a:rPr lang="zh-CN" altLang="en-US" sz="3600" b="1" dirty="0">
                <a:gradFill>
                  <a:gsLst>
                    <a:gs pos="0">
                      <a:srgbClr val="012D86"/>
                    </a:gs>
                    <a:gs pos="100000">
                      <a:srgbClr val="0E2557"/>
                    </a:gs>
                  </a:gsLst>
                  <a:lin scaled="0"/>
                </a:gradFill>
                <a:latin typeface="+mj-ea"/>
                <a:ea typeface="+mj-ea"/>
              </a:rPr>
              <a:t>网络</a:t>
            </a:r>
            <a:endParaRPr lang="en-US" altLang="zh-CN" sz="3600" b="1" dirty="0">
              <a:gradFill>
                <a:gsLst>
                  <a:gs pos="0">
                    <a:srgbClr val="012D86"/>
                  </a:gs>
                  <a:gs pos="100000">
                    <a:srgbClr val="0E2557"/>
                  </a:gs>
                </a:gsLst>
                <a:lin scaled="0"/>
              </a:gradFill>
              <a:latin typeface="+mj-ea"/>
              <a:ea typeface="+mj-ea"/>
            </a:endParaRPr>
          </a:p>
        </p:txBody>
      </p:sp>
      <p:sp>
        <p:nvSpPr>
          <p:cNvPr id="6" name="内容占位符 5"/>
          <p:cNvSpPr>
            <a:spLocks noGrp="1"/>
          </p:cNvSpPr>
          <p:nvPr>
            <p:ph idx="1"/>
          </p:nvPr>
        </p:nvSpPr>
        <p:spPr>
          <a:xfrm>
            <a:off x="770255" y="1621790"/>
            <a:ext cx="10515600" cy="4351338"/>
          </a:xfrm>
        </p:spPr>
        <p:txBody>
          <a:bodyPr/>
          <a:lstStyle/>
          <a:p>
            <a:r>
              <a:rPr lang="en-US" altLang="zh-CN" sz="2000" dirty="0"/>
              <a:t>CNN</a:t>
            </a:r>
            <a:r>
              <a:rPr lang="zh-CN" altLang="en-US" sz="2000" dirty="0"/>
              <a:t>使用矩形卷积核在图像输入上依次进行卷积操作、滑动，得到下一层输入的方式。可以应用于图像分类、图像分割、图像检测等</a:t>
            </a:r>
            <a:r>
              <a:rPr lang="en-US" altLang="zh-CN" sz="2000" dirty="0"/>
              <a:t>. </a:t>
            </a:r>
            <a:r>
              <a:rPr lang="zh-CN" altLang="en-US" sz="2000" dirty="0"/>
              <a:t>这里我们使用轻型网络</a:t>
            </a:r>
            <a:r>
              <a:rPr lang="en-US" altLang="zh-CN" sz="2000" dirty="0"/>
              <a:t>LeNet-5</a:t>
            </a:r>
            <a:endParaRPr lang="zh-CN" altLang="en-US" sz="2000" dirty="0"/>
          </a:p>
          <a:p>
            <a:endParaRPr lang="zh-CN" altLang="en-US" dirty="0"/>
          </a:p>
          <a:p>
            <a:endParaRPr lang="zh-CN" altLang="en-US" dirty="0"/>
          </a:p>
          <a:p>
            <a:endParaRPr lang="en-US" altLang="zh-CN" sz="1600" dirty="0"/>
          </a:p>
          <a:p>
            <a:endParaRPr lang="en-US" altLang="zh-CN" dirty="0"/>
          </a:p>
          <a:p>
            <a:endParaRPr lang="zh-CN" altLang="en-US" dirty="0"/>
          </a:p>
        </p:txBody>
      </p:sp>
      <p:pic>
        <p:nvPicPr>
          <p:cNvPr id="2" name="图片 1"/>
          <p:cNvPicPr>
            <a:picLocks noChangeAspect="1"/>
          </p:cNvPicPr>
          <p:nvPr/>
        </p:nvPicPr>
        <p:blipFill>
          <a:blip r:embed="rId3"/>
          <a:stretch>
            <a:fillRect/>
          </a:stretch>
        </p:blipFill>
        <p:spPr>
          <a:xfrm>
            <a:off x="1418590" y="2658745"/>
            <a:ext cx="8896350" cy="3314700"/>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8200" y="888683"/>
            <a:ext cx="1412181" cy="584775"/>
          </a:xfrm>
          <a:prstGeom prst="rect">
            <a:avLst/>
          </a:prstGeom>
          <a:noFill/>
        </p:spPr>
        <p:txBody>
          <a:bodyPr wrap="none" rtlCol="0">
            <a:spAutoFit/>
          </a:bodyPr>
          <a:lstStyle/>
          <a:p>
            <a:r>
              <a:rPr lang="en-US" altLang="zh-CN" sz="3200" b="1" dirty="0">
                <a:gradFill>
                  <a:gsLst>
                    <a:gs pos="0">
                      <a:srgbClr val="012D86"/>
                    </a:gs>
                    <a:gs pos="100000">
                      <a:srgbClr val="0E2557"/>
                    </a:gs>
                  </a:gsLst>
                  <a:lin scaled="0"/>
                </a:gradFill>
                <a:latin typeface="+mj-ea"/>
                <a:ea typeface="+mj-ea"/>
              </a:rPr>
              <a:t>Part 2</a:t>
            </a:r>
          </a:p>
        </p:txBody>
      </p:sp>
      <p:sp>
        <p:nvSpPr>
          <p:cNvPr id="6" name="内容占位符 5"/>
          <p:cNvSpPr>
            <a:spLocks noGrp="1"/>
          </p:cNvSpPr>
          <p:nvPr>
            <p:ph idx="1"/>
          </p:nvPr>
        </p:nvSpPr>
        <p:spPr>
          <a:xfrm>
            <a:off x="838200" y="2673117"/>
            <a:ext cx="10515600" cy="4274092"/>
          </a:xfrm>
        </p:spPr>
        <p:txBody>
          <a:bodyPr>
            <a:normAutofit/>
          </a:bodyPr>
          <a:lstStyle/>
          <a:p>
            <a:pPr marL="0" indent="0" algn="ctr">
              <a:buNone/>
            </a:pPr>
            <a:r>
              <a:rPr lang="zh-CN" altLang="en-US" sz="6600" dirty="0"/>
              <a:t>项目进展</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Snipaste_2019-11-26_13-30-33"/>
          <p:cNvPicPr>
            <a:picLocks noChangeAspect="1"/>
          </p:cNvPicPr>
          <p:nvPr/>
        </p:nvPicPr>
        <p:blipFill>
          <a:blip r:embed="rId3"/>
          <a:srcRect t="6093" r="1206"/>
          <a:stretch>
            <a:fillRect/>
          </a:stretch>
        </p:blipFill>
        <p:spPr>
          <a:xfrm>
            <a:off x="1050290" y="914400"/>
            <a:ext cx="9937115" cy="5461000"/>
          </a:xfrm>
          <a:prstGeom prst="rect">
            <a:avLst/>
          </a:prstGeom>
        </p:spPr>
      </p:pic>
      <p:sp>
        <p:nvSpPr>
          <p:cNvPr id="4" name="文本框 3"/>
          <p:cNvSpPr txBox="1"/>
          <p:nvPr/>
        </p:nvSpPr>
        <p:spPr>
          <a:xfrm>
            <a:off x="3326765" y="4958715"/>
            <a:ext cx="4520565" cy="829945"/>
          </a:xfrm>
          <a:prstGeom prst="rect">
            <a:avLst/>
          </a:prstGeom>
          <a:noFill/>
        </p:spPr>
        <p:txBody>
          <a:bodyPr wrap="square" rtlCol="0">
            <a:spAutoFit/>
          </a:bodyPr>
          <a:lstStyle/>
          <a:p>
            <a:r>
              <a:rPr lang="zh-CN" altLang="en-US" sz="2400">
                <a:solidFill>
                  <a:srgbClr val="FF0000"/>
                </a:solidFill>
              </a:rPr>
              <a:t>利用仿真器执行经编译得到的二进制文件，输出结果</a:t>
            </a:r>
          </a:p>
        </p:txBody>
      </p:sp>
      <p:sp>
        <p:nvSpPr>
          <p:cNvPr id="7" name="椭圆 6"/>
          <p:cNvSpPr/>
          <p:nvPr/>
        </p:nvSpPr>
        <p:spPr>
          <a:xfrm>
            <a:off x="973455" y="3390900"/>
            <a:ext cx="2008505"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椭圆 5"/>
          <p:cNvSpPr/>
          <p:nvPr/>
        </p:nvSpPr>
        <p:spPr>
          <a:xfrm>
            <a:off x="973455" y="3728720"/>
            <a:ext cx="2008505"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标题 8"/>
          <p:cNvSpPr>
            <a:spLocks noGrp="1"/>
          </p:cNvSpPr>
          <p:nvPr>
            <p:ph type="title"/>
          </p:nvPr>
        </p:nvSpPr>
        <p:spPr>
          <a:xfrm>
            <a:off x="4333240" y="184785"/>
            <a:ext cx="6539230" cy="729615"/>
          </a:xfrm>
        </p:spPr>
        <p:txBody>
          <a:bodyPr/>
          <a:lstStyle/>
          <a:p>
            <a:r>
              <a:rPr lang="en-US" altLang="zh-CN" sz="3200" dirty="0"/>
              <a:t>C</a:t>
            </a:r>
            <a:r>
              <a:rPr lang="zh-CN" altLang="en-US" sz="3200" dirty="0"/>
              <a:t>代码编译与</a:t>
            </a:r>
            <a:r>
              <a:rPr lang="en-US" altLang="zh-CN" sz="3200" dirty="0"/>
              <a:t>Rocketchip</a:t>
            </a:r>
            <a:r>
              <a:rPr lang="zh-CN" altLang="en-US" sz="3200" dirty="0"/>
              <a:t>仿真</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a:t>
            </a:r>
            <a:r>
              <a:rPr lang="en-US" altLang="zh-CN" dirty="0"/>
              <a:t>14</a:t>
            </a:r>
            <a:r>
              <a:rPr lang="zh-CN" altLang="en-US" dirty="0"/>
              <a:t>周总结</a:t>
            </a:r>
          </a:p>
        </p:txBody>
      </p:sp>
      <p:sp>
        <p:nvSpPr>
          <p:cNvPr id="3" name="内容占位符 2"/>
          <p:cNvSpPr>
            <a:spLocks noGrp="1"/>
          </p:cNvSpPr>
          <p:nvPr>
            <p:ph idx="1"/>
          </p:nvPr>
        </p:nvSpPr>
        <p:spPr/>
        <p:txBody>
          <a:bodyPr/>
          <a:lstStyle/>
          <a:p>
            <a:r>
              <a:rPr lang="zh-CN" altLang="en-US" dirty="0"/>
              <a:t>解决了</a:t>
            </a:r>
            <a:r>
              <a:rPr lang="en-US" altLang="zh-CN" dirty="0" err="1"/>
              <a:t>Hwacha</a:t>
            </a:r>
            <a:r>
              <a:rPr lang="en-US" altLang="zh-CN" dirty="0"/>
              <a:t>-net</a:t>
            </a:r>
            <a:r>
              <a:rPr lang="zh-CN" altLang="en-US" dirty="0"/>
              <a:t>编译时出现的缺少汇编码的提示</a:t>
            </a:r>
          </a:p>
          <a:p>
            <a:r>
              <a:rPr lang="zh-CN" altLang="en-US" dirty="0"/>
              <a:t>重新编译了</a:t>
            </a:r>
            <a:r>
              <a:rPr lang="en-US" altLang="zh-CN" dirty="0" err="1"/>
              <a:t>Hwacha</a:t>
            </a:r>
            <a:r>
              <a:rPr lang="zh-CN" altLang="en-US" dirty="0"/>
              <a:t>的仿真器与</a:t>
            </a:r>
            <a:r>
              <a:rPr lang="en-US" altLang="zh-CN" dirty="0"/>
              <a:t>debug</a:t>
            </a:r>
            <a:r>
              <a:rPr lang="zh-CN" altLang="en-US" dirty="0"/>
              <a:t>仿真器，并可以得到并分析波形图文件</a:t>
            </a:r>
          </a:p>
          <a:p>
            <a:r>
              <a:rPr lang="zh-CN" altLang="en-US" dirty="0"/>
              <a:t>尝试了</a:t>
            </a:r>
            <a:r>
              <a:rPr lang="en-US" altLang="zh-CN" dirty="0" err="1"/>
              <a:t>Hwacha</a:t>
            </a:r>
            <a:r>
              <a:rPr lang="zh-CN" altLang="en-US" dirty="0"/>
              <a:t>特殊的汇编指令加速代码</a:t>
            </a:r>
          </a:p>
          <a:p>
            <a:r>
              <a:rPr lang="zh-CN" altLang="en-US" dirty="0"/>
              <a:t>学习了</a:t>
            </a:r>
            <a:r>
              <a:rPr lang="en-US" altLang="zh-CN" dirty="0"/>
              <a:t>chisel</a:t>
            </a:r>
            <a:r>
              <a:rPr lang="zh-CN" altLang="en-US" dirty="0"/>
              <a:t>与对应的硬件电路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5905"/>
            <a:ext cx="10515600" cy="1325563"/>
          </a:xfrm>
        </p:spPr>
        <p:txBody>
          <a:bodyPr/>
          <a:lstStyle/>
          <a:p>
            <a:r>
              <a:rPr lang="zh-CN" altLang="en-US"/>
              <a:t>问题回顾</a:t>
            </a:r>
          </a:p>
        </p:txBody>
      </p:sp>
      <p:pic>
        <p:nvPicPr>
          <p:cNvPr id="6" name="内容占位符 5"/>
          <p:cNvPicPr>
            <a:picLocks noGrp="1" noChangeAspect="1"/>
          </p:cNvPicPr>
          <p:nvPr>
            <p:ph idx="1"/>
            <p:custDataLst>
              <p:tags r:id="rId2"/>
            </p:custDataLst>
          </p:nvPr>
        </p:nvPicPr>
        <p:blipFill>
          <a:blip r:embed="rId5"/>
          <a:stretch>
            <a:fillRect/>
          </a:stretch>
        </p:blipFill>
        <p:spPr>
          <a:xfrm>
            <a:off x="667385" y="1129030"/>
            <a:ext cx="10804948" cy="5740713"/>
          </a:xfrm>
          <a:prstGeom prst="rect">
            <a:avLst/>
          </a:prstGeom>
        </p:spPr>
      </p:pic>
      <p:sp>
        <p:nvSpPr>
          <p:cNvPr id="7" name="椭圆 6"/>
          <p:cNvSpPr/>
          <p:nvPr/>
        </p:nvSpPr>
        <p:spPr>
          <a:xfrm>
            <a:off x="1652905" y="2689860"/>
            <a:ext cx="1898650" cy="33782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p:cNvSpPr txBox="1"/>
          <p:nvPr/>
        </p:nvSpPr>
        <p:spPr>
          <a:xfrm>
            <a:off x="6533515" y="4545330"/>
            <a:ext cx="4520565" cy="2306955"/>
          </a:xfrm>
          <a:prstGeom prst="rect">
            <a:avLst/>
          </a:prstGeom>
          <a:noFill/>
        </p:spPr>
        <p:txBody>
          <a:bodyPr wrap="square" rtlCol="0">
            <a:spAutoFit/>
          </a:bodyPr>
          <a:lstStyle/>
          <a:p>
            <a:r>
              <a:rPr lang="zh-CN" altLang="en-US" sz="2400" dirty="0">
                <a:solidFill>
                  <a:srgbClr val="FF0000"/>
                </a:solidFill>
              </a:rPr>
              <a:t>提示缺少指令集，应该为交叉编译工具</a:t>
            </a:r>
            <a:r>
              <a:rPr lang="en-US" altLang="zh-CN" sz="2400" dirty="0" err="1">
                <a:solidFill>
                  <a:srgbClr val="FF0000"/>
                </a:solidFill>
              </a:rPr>
              <a:t>riscv-gcc</a:t>
            </a:r>
            <a:r>
              <a:rPr lang="zh-CN" altLang="en-US" sz="2400" dirty="0">
                <a:solidFill>
                  <a:srgbClr val="FF0000"/>
                </a:solidFill>
              </a:rPr>
              <a:t>的版本问题，途中报错的指令为</a:t>
            </a:r>
            <a:r>
              <a:rPr lang="en-US" altLang="zh-CN" sz="2400" dirty="0" err="1">
                <a:solidFill>
                  <a:srgbClr val="FF0000"/>
                </a:solidFill>
              </a:rPr>
              <a:t>Hwacha</a:t>
            </a:r>
            <a:r>
              <a:rPr lang="zh-CN" altLang="en-US" sz="2400" dirty="0">
                <a:solidFill>
                  <a:srgbClr val="FF0000"/>
                </a:solidFill>
              </a:rPr>
              <a:t>特殊的向量加速的汇编指令，而我们的交叉编译工具没有上述的指令集支持故报错。</a:t>
            </a:r>
          </a:p>
        </p:txBody>
      </p:sp>
      <p:sp>
        <p:nvSpPr>
          <p:cNvPr id="4" name="椭圆 3"/>
          <p:cNvSpPr/>
          <p:nvPr/>
        </p:nvSpPr>
        <p:spPr>
          <a:xfrm>
            <a:off x="4005580" y="3740785"/>
            <a:ext cx="1381760" cy="30861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椭圆 4"/>
          <p:cNvSpPr/>
          <p:nvPr/>
        </p:nvSpPr>
        <p:spPr>
          <a:xfrm>
            <a:off x="4092575" y="4116070"/>
            <a:ext cx="1381760" cy="308610"/>
          </a:xfrm>
          <a:prstGeom prst="ellipse">
            <a:avLst/>
          </a:prstGeom>
          <a:noFill/>
          <a:ln>
            <a:solidFill>
              <a:srgbClr val="FF0000"/>
            </a:solidFill>
          </a:ln>
          <a:extLst>
            <a:ext uri="{909E8E84-426E-40DD-AFC4-6F175D3DCCD1}">
              <a14:hiddenFill xmlns:a14="http://schemas.microsoft.com/office/drawing/2010/main">
                <a:solidFill>
                  <a:schemeClr val="accent2"/>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0" name="文本框 9"/>
          <p:cNvSpPr txBox="1"/>
          <p:nvPr/>
        </p:nvSpPr>
        <p:spPr>
          <a:xfrm>
            <a:off x="5712460" y="2573655"/>
            <a:ext cx="3607435" cy="2306955"/>
          </a:xfrm>
          <a:prstGeom prst="rect">
            <a:avLst/>
          </a:prstGeom>
          <a:noFill/>
        </p:spPr>
        <p:txBody>
          <a:bodyPr wrap="square" rtlCol="0">
            <a:spAutoFit/>
          </a:bodyPr>
          <a:lstStyle/>
          <a:p>
            <a:pPr marL="0" indent="0">
              <a:buNone/>
            </a:pPr>
            <a:r>
              <a:rPr lang="zh-CN" altLang="en-US" dirty="0">
                <a:solidFill>
                  <a:srgbClr val="FF0000"/>
                </a:solidFill>
                <a:latin typeface="+mj-lt"/>
                <a:cs typeface="+mj-lt"/>
                <a:sym typeface="+mn-ea"/>
              </a:rPr>
              <a:t>指针操作：</a:t>
            </a:r>
            <a:endParaRPr lang="en-US" altLang="zh-CN" dirty="0">
              <a:solidFill>
                <a:srgbClr val="FF0000"/>
              </a:solidFill>
              <a:latin typeface="+mj-lt"/>
              <a:cs typeface="+mj-lt"/>
            </a:endParaRPr>
          </a:p>
          <a:p>
            <a:r>
              <a:rPr lang="en-US" altLang="zh-CN" dirty="0" err="1">
                <a:solidFill>
                  <a:srgbClr val="FF0000"/>
                </a:solidFill>
                <a:latin typeface="+mj-lt"/>
                <a:cs typeface="+mj-lt"/>
                <a:sym typeface="+mn-ea"/>
              </a:rPr>
              <a:t>vmcs</a:t>
            </a:r>
            <a:r>
              <a:rPr lang="en-US" altLang="zh-CN" dirty="0">
                <a:solidFill>
                  <a:srgbClr val="FF0000"/>
                </a:solidFill>
                <a:latin typeface="+mj-lt"/>
                <a:cs typeface="+mj-lt"/>
                <a:sym typeface="+mn-ea"/>
              </a:rPr>
              <a:t>: </a:t>
            </a:r>
            <a:r>
              <a:rPr lang="zh-CN" altLang="en-US" dirty="0">
                <a:solidFill>
                  <a:srgbClr val="FF0000"/>
                </a:solidFill>
                <a:latin typeface="+mj-lt"/>
                <a:cs typeface="+mj-lt"/>
                <a:sym typeface="+mn-ea"/>
              </a:rPr>
              <a:t>将主核寄存器</a:t>
            </a:r>
            <a:r>
              <a:rPr lang="zh-CN" altLang="en-US" dirty="0">
                <a:solidFill>
                  <a:srgbClr val="FF0000"/>
                </a:solidFill>
                <a:cs typeface="+mj-lt"/>
                <a:sym typeface="+mn-ea"/>
              </a:rPr>
              <a:t>的值</a:t>
            </a:r>
            <a:r>
              <a:rPr lang="zh-CN" altLang="en-US" dirty="0">
                <a:solidFill>
                  <a:srgbClr val="FF0000"/>
                </a:solidFill>
                <a:latin typeface="+mj-lt"/>
                <a:cs typeface="+mj-lt"/>
                <a:sym typeface="+mn-ea"/>
              </a:rPr>
              <a:t>移至</a:t>
            </a:r>
            <a:r>
              <a:rPr lang="en-US" altLang="zh-CN" dirty="0">
                <a:solidFill>
                  <a:srgbClr val="FF0000"/>
                </a:solidFill>
                <a:latin typeface="+mj-lt"/>
                <a:cs typeface="+mj-lt"/>
                <a:sym typeface="+mn-ea"/>
              </a:rPr>
              <a:t>vs</a:t>
            </a:r>
            <a:r>
              <a:rPr lang="zh-CN" altLang="en-US" dirty="0">
                <a:solidFill>
                  <a:srgbClr val="FF0000"/>
                </a:solidFill>
                <a:latin typeface="+mj-lt"/>
                <a:cs typeface="+mj-lt"/>
                <a:sym typeface="+mn-ea"/>
              </a:rPr>
              <a:t>寄存器</a:t>
            </a:r>
            <a:endParaRPr lang="en-US" altLang="zh-CN" dirty="0">
              <a:solidFill>
                <a:srgbClr val="FF0000"/>
              </a:solidFill>
              <a:latin typeface="+mj-lt"/>
              <a:cs typeface="+mj-lt"/>
            </a:endParaRPr>
          </a:p>
          <a:p>
            <a:r>
              <a:rPr lang="en-US" altLang="zh-CN" dirty="0" err="1">
                <a:solidFill>
                  <a:srgbClr val="FF0000"/>
                </a:solidFill>
                <a:latin typeface="+mj-lt"/>
                <a:cs typeface="+mj-lt"/>
                <a:sym typeface="+mn-ea"/>
              </a:rPr>
              <a:t>vmca</a:t>
            </a:r>
            <a:r>
              <a:rPr lang="en-US" altLang="zh-CN" dirty="0">
                <a:solidFill>
                  <a:srgbClr val="FF0000"/>
                </a:solidFill>
                <a:latin typeface="+mj-lt"/>
                <a:cs typeface="+mj-lt"/>
                <a:sym typeface="+mn-ea"/>
              </a:rPr>
              <a:t>: </a:t>
            </a:r>
            <a:r>
              <a:rPr lang="zh-CN" altLang="en-US" dirty="0">
                <a:solidFill>
                  <a:srgbClr val="FF0000"/>
                </a:solidFill>
                <a:latin typeface="+mj-lt"/>
                <a:cs typeface="+mj-lt"/>
                <a:sym typeface="+mn-ea"/>
              </a:rPr>
              <a:t>将数组指针的值移动至</a:t>
            </a:r>
            <a:r>
              <a:rPr lang="en-US" altLang="zh-CN" dirty="0" err="1">
                <a:solidFill>
                  <a:srgbClr val="FF0000"/>
                </a:solidFill>
                <a:latin typeface="+mj-lt"/>
                <a:cs typeface="+mj-lt"/>
                <a:sym typeface="+mn-ea"/>
              </a:rPr>
              <a:t>va</a:t>
            </a:r>
            <a:r>
              <a:rPr lang="zh-CN" altLang="en-US" dirty="0">
                <a:solidFill>
                  <a:srgbClr val="FF0000"/>
                </a:solidFill>
                <a:latin typeface="+mj-lt"/>
                <a:cs typeface="+mj-lt"/>
                <a:sym typeface="+mn-ea"/>
              </a:rPr>
              <a:t>寄存器</a:t>
            </a:r>
          </a:p>
          <a:p>
            <a:pPr marL="0" indent="0">
              <a:buNone/>
            </a:pPr>
            <a:r>
              <a:rPr lang="zh-CN" altLang="en-US" dirty="0">
                <a:solidFill>
                  <a:srgbClr val="FF0000"/>
                </a:solidFill>
                <a:cs typeface="+mj-lt"/>
                <a:sym typeface="+mn-ea"/>
              </a:rPr>
              <a:t>跳转操作</a:t>
            </a:r>
            <a:endParaRPr lang="en-US" altLang="zh-CN" dirty="0">
              <a:solidFill>
                <a:srgbClr val="FF0000"/>
              </a:solidFill>
              <a:latin typeface="+mj-lt"/>
              <a:cs typeface="+mj-lt"/>
            </a:endParaRPr>
          </a:p>
          <a:p>
            <a:r>
              <a:rPr lang="en-US" altLang="zh-CN" dirty="0" err="1">
                <a:solidFill>
                  <a:srgbClr val="FF0000"/>
                </a:solidFill>
                <a:cs typeface="+mj-lt"/>
                <a:sym typeface="+mn-ea"/>
              </a:rPr>
              <a:t>vf</a:t>
            </a:r>
            <a:r>
              <a:rPr lang="en-US" altLang="zh-CN" dirty="0">
                <a:solidFill>
                  <a:srgbClr val="FF0000"/>
                </a:solidFill>
                <a:cs typeface="+mj-lt"/>
                <a:sym typeface="+mn-ea"/>
              </a:rPr>
              <a:t>: vector fetch </a:t>
            </a:r>
            <a:endParaRPr lang="en-US" altLang="zh-CN" dirty="0">
              <a:solidFill>
                <a:srgbClr val="FF0000"/>
              </a:solidFill>
              <a:latin typeface="+mj-lt"/>
              <a:cs typeface="+mj-lt"/>
            </a:endParaRPr>
          </a:p>
          <a:p>
            <a:endParaRPr lang="en-US" altLang="zh-CN" dirty="0">
              <a:solidFill>
                <a:srgbClr val="FF0000"/>
              </a:solidFill>
              <a:latin typeface="+mj-lt"/>
              <a:cs typeface="+mj-lt"/>
            </a:endParaRP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REFSHAPE" val="365947180"/>
  <p:tag name="KSO_WM_UNIT_PLACING_PICTURE_USER_VIEWPORT" val="{&quot;height&quot;:6853,&quot;width&quot;:12899}"/>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REFSHAPE" val="352405076"/>
  <p:tag name="KSO_WM_UNIT_PLACING_PICTURE_USER_VIEWPORT" val="{&quot;height&quot;:6853,&quot;width&quot;:12899}"/>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REFSHAPE" val="336350508"/>
  <p:tag name="KSO_WM_UNIT_PLACING_PICTURE_USER_VIEWPORT" val="{&quot;height&quot;:1785,&quot;width&quot;:7725}"/>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1455</Words>
  <Application>Microsoft Office PowerPoint</Application>
  <PresentationFormat>宽屏</PresentationFormat>
  <Paragraphs>154</Paragraphs>
  <Slides>44</Slides>
  <Notes>23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44</vt:i4>
      </vt:variant>
    </vt:vector>
  </HeadingPairs>
  <TitlesOfParts>
    <vt:vector size="48" baseType="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C代码编译与Rocketchip仿真</vt:lpstr>
      <vt:lpstr>第14周总结</vt:lpstr>
      <vt:lpstr>问题回顾</vt:lpstr>
      <vt:lpstr>测试Hwacha-net的编译不再报错，得到了如下riscv下的可执行文件（Hwacha-net仿真）</vt:lpstr>
      <vt:lpstr>仿真tinyyolo32</vt:lpstr>
      <vt:lpstr>Hwacha-net: 求助信</vt:lpstr>
      <vt:lpstr>Hwacha波形仿真</vt:lpstr>
      <vt:lpstr>生成波形图</vt:lpstr>
      <vt:lpstr>第15-16周总结</vt:lpstr>
      <vt:lpstr>15周：成功在x86和rocket-chip下跑通lenet</vt:lpstr>
      <vt:lpstr>15周：尝试编写了内联汇编语句，发现可以正常运行</vt:lpstr>
      <vt:lpstr>16周：分离了权重文件和测试代码，在rocket-chip上运行正常</vt:lpstr>
      <vt:lpstr>PowerPoint 演示文稿</vt:lpstr>
      <vt:lpstr>PowerPoint 演示文稿</vt:lpstr>
      <vt:lpstr>Hwacha 向量加速对比</vt:lpstr>
      <vt:lpstr>Hwacha 向量加速</vt:lpstr>
      <vt:lpstr>Sigmoid函数加速效果</vt:lpstr>
      <vt:lpstr>改变单次并行运算数量Vlength</vt:lpstr>
      <vt:lpstr>改变数组大小（向量长度）datasize</vt:lpstr>
      <vt:lpstr>向量乘法运算加速效果</vt:lpstr>
      <vt:lpstr>改变单次并行运算数量Vlength</vt:lpstr>
      <vt:lpstr>改变数组大小（向量长度）datasize</vt:lpstr>
      <vt:lpstr>向量加法运算加速效果</vt:lpstr>
      <vt:lpstr>改变单次并行运算数量Vlength</vt:lpstr>
      <vt:lpstr>改变数组大小（向量长度）datasize</vt:lpstr>
      <vt:lpstr>Part 4</vt:lpstr>
      <vt:lpstr>CNN网络加速的实现思路</vt:lpstr>
      <vt:lpstr>将hwacha加速代码放在lenet文件夹的目录下编译仿真</vt:lpstr>
      <vt:lpstr>改进hwacha-net，解决illegal instruction问题</vt:lpstr>
      <vt:lpstr>排查出现问题的代码</vt:lpstr>
      <vt:lpstr>改进hwacha-net，解决illegal instruction问题</vt:lpstr>
      <vt:lpstr>在benchmark里创建文件夹，放入hwacha代码进行编译</vt:lpstr>
      <vt:lpstr>解决了内存操作的标准库的报错</vt:lpstr>
      <vt:lpstr>读取了权值文件为数组</vt:lpstr>
      <vt:lpstr>面临的问题：无法直接使用数组</vt:lpstr>
      <vt:lpstr>PowerPoint 演示文稿</vt:lpstr>
      <vt:lpstr>分工安排</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 c</dc:creator>
  <cp:lastModifiedBy>管 子义</cp:lastModifiedBy>
  <cp:revision>90</cp:revision>
  <dcterms:created xsi:type="dcterms:W3CDTF">2019-11-05T04:28:00Z</dcterms:created>
  <dcterms:modified xsi:type="dcterms:W3CDTF">2020-01-05T01:23:46Z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2052-11.1.0.9305</vt:lpwstr>
  </property>
</Properties>
</file>